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8" r:id="rId2"/>
  </p:sldIdLst>
  <p:sldSz cx="30275213" cy="42803763"/>
  <p:notesSz cx="6858000" cy="9144000"/>
  <p:embeddedFontLst>
    <p:embeddedFont>
      <p:font typeface="Cambria Math" panose="02040503050406030204" pitchFamily="18" charset="0"/>
      <p:regular r:id="rId4"/>
    </p:embeddedFont>
    <p:embeddedFont>
      <p:font typeface="Helvetica Neue" panose="02000503000000020004" pitchFamily="2"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p:cViewPr>
        <p:scale>
          <a:sx n="39" d="100"/>
          <a:sy n="39" d="100"/>
        </p:scale>
        <p:origin x="600" y="-432"/>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Zhaoshuo Li" userId="bc02255a-454a-40db-9793-0e576ed79b98" providerId="ADAL" clId="{308AF286-3A64-4A67-AB8C-699F9035CA1A}"/>
    <pc:docChg chg="custSel modSld">
      <pc:chgData name="Max Zhaoshuo Li" userId="bc02255a-454a-40db-9793-0e576ed79b98" providerId="ADAL" clId="{308AF286-3A64-4A67-AB8C-699F9035CA1A}" dt="2019-05-13T13:54:15.247" v="1425" actId="20577"/>
      <pc:docMkLst>
        <pc:docMk/>
      </pc:docMkLst>
      <pc:sldChg chg="addSp delSp modSp">
        <pc:chgData name="Max Zhaoshuo Li" userId="bc02255a-454a-40db-9793-0e576ed79b98" providerId="ADAL" clId="{308AF286-3A64-4A67-AB8C-699F9035CA1A}" dt="2019-05-13T13:54:15.247" v="1425" actId="20577"/>
        <pc:sldMkLst>
          <pc:docMk/>
          <pc:sldMk cId="2679055090" sldId="258"/>
        </pc:sldMkLst>
        <pc:spChg chg="mod">
          <ac:chgData name="Max Zhaoshuo Li" userId="bc02255a-454a-40db-9793-0e576ed79b98" providerId="ADAL" clId="{308AF286-3A64-4A67-AB8C-699F9035CA1A}" dt="2019-05-13T13:39:48.370" v="769" actId="1036"/>
          <ac:spMkLst>
            <pc:docMk/>
            <pc:sldMk cId="2679055090" sldId="258"/>
            <ac:spMk id="4" creationId="{E0010904-052C-494D-A146-1B8C0D86BC3C}"/>
          </ac:spMkLst>
        </pc:spChg>
        <pc:spChg chg="add del mod">
          <ac:chgData name="Max Zhaoshuo Li" userId="bc02255a-454a-40db-9793-0e576ed79b98" providerId="ADAL" clId="{308AF286-3A64-4A67-AB8C-699F9035CA1A}" dt="2019-05-13T13:37:32.525" v="630" actId="478"/>
          <ac:spMkLst>
            <pc:docMk/>
            <pc:sldMk cId="2679055090" sldId="258"/>
            <ac:spMk id="5" creationId="{3CBF9069-2B20-46A4-8CF9-61C5FFE3221A}"/>
          </ac:spMkLst>
        </pc:spChg>
        <pc:spChg chg="add del mod">
          <ac:chgData name="Max Zhaoshuo Li" userId="bc02255a-454a-40db-9793-0e576ed79b98" providerId="ADAL" clId="{308AF286-3A64-4A67-AB8C-699F9035CA1A}" dt="2019-05-13T13:44:35.210" v="1036" actId="478"/>
          <ac:spMkLst>
            <pc:docMk/>
            <pc:sldMk cId="2679055090" sldId="258"/>
            <ac:spMk id="6" creationId="{055BEE4B-0014-4745-966C-F2C6A76C8C96}"/>
          </ac:spMkLst>
        </pc:spChg>
        <pc:spChg chg="add mod">
          <ac:chgData name="Max Zhaoshuo Li" userId="bc02255a-454a-40db-9793-0e576ed79b98" providerId="ADAL" clId="{308AF286-3A64-4A67-AB8C-699F9035CA1A}" dt="2019-05-13T13:36:08.055" v="512" actId="255"/>
          <ac:spMkLst>
            <pc:docMk/>
            <pc:sldMk cId="2679055090" sldId="258"/>
            <ac:spMk id="7" creationId="{6208C8D6-3281-4B81-BF67-193E96E8C659}"/>
          </ac:spMkLst>
        </pc:spChg>
        <pc:spChg chg="add mod">
          <ac:chgData name="Max Zhaoshuo Li" userId="bc02255a-454a-40db-9793-0e576ed79b98" providerId="ADAL" clId="{308AF286-3A64-4A67-AB8C-699F9035CA1A}" dt="2019-05-13T13:36:26.871" v="524" actId="20577"/>
          <ac:spMkLst>
            <pc:docMk/>
            <pc:sldMk cId="2679055090" sldId="258"/>
            <ac:spMk id="8" creationId="{6DA01523-E99E-432E-BE51-DAC3A197F025}"/>
          </ac:spMkLst>
        </pc:spChg>
        <pc:spChg chg="add mod">
          <ac:chgData name="Max Zhaoshuo Li" userId="bc02255a-454a-40db-9793-0e576ed79b98" providerId="ADAL" clId="{308AF286-3A64-4A67-AB8C-699F9035CA1A}" dt="2019-05-13T13:36:08.055" v="512" actId="255"/>
          <ac:spMkLst>
            <pc:docMk/>
            <pc:sldMk cId="2679055090" sldId="258"/>
            <ac:spMk id="9" creationId="{10EEA099-9A6D-482E-8A34-1BA439823541}"/>
          </ac:spMkLst>
        </pc:spChg>
        <pc:spChg chg="add mod">
          <ac:chgData name="Max Zhaoshuo Li" userId="bc02255a-454a-40db-9793-0e576ed79b98" providerId="ADAL" clId="{308AF286-3A64-4A67-AB8C-699F9035CA1A}" dt="2019-05-13T13:36:08.055" v="512" actId="255"/>
          <ac:spMkLst>
            <pc:docMk/>
            <pc:sldMk cId="2679055090" sldId="258"/>
            <ac:spMk id="10" creationId="{678E0691-3C00-4D36-9680-4C140EEF011E}"/>
          </ac:spMkLst>
        </pc:spChg>
        <pc:spChg chg="add mod">
          <ac:chgData name="Max Zhaoshuo Li" userId="bc02255a-454a-40db-9793-0e576ed79b98" providerId="ADAL" clId="{308AF286-3A64-4A67-AB8C-699F9035CA1A}" dt="2019-05-13T13:37:59.242" v="658" actId="1035"/>
          <ac:spMkLst>
            <pc:docMk/>
            <pc:sldMk cId="2679055090" sldId="258"/>
            <ac:spMk id="11" creationId="{C7F3E9F5-421B-4612-8166-A1700DD11FBE}"/>
          </ac:spMkLst>
        </pc:spChg>
        <pc:spChg chg="add mod">
          <ac:chgData name="Max Zhaoshuo Li" userId="bc02255a-454a-40db-9793-0e576ed79b98" providerId="ADAL" clId="{308AF286-3A64-4A67-AB8C-699F9035CA1A}" dt="2019-05-13T13:36:00.256" v="511" actId="255"/>
          <ac:spMkLst>
            <pc:docMk/>
            <pc:sldMk cId="2679055090" sldId="258"/>
            <ac:spMk id="12" creationId="{89A46813-CF4D-4358-A1DE-A16BA400D8AD}"/>
          </ac:spMkLst>
        </pc:spChg>
        <pc:spChg chg="add mod">
          <ac:chgData name="Max Zhaoshuo Li" userId="bc02255a-454a-40db-9793-0e576ed79b98" providerId="ADAL" clId="{308AF286-3A64-4A67-AB8C-699F9035CA1A}" dt="2019-05-13T13:36:47.160" v="547" actId="20577"/>
          <ac:spMkLst>
            <pc:docMk/>
            <pc:sldMk cId="2679055090" sldId="258"/>
            <ac:spMk id="13" creationId="{3E04B6B1-1F64-4935-B71C-FA8E72A727DE}"/>
          </ac:spMkLst>
        </pc:spChg>
        <pc:spChg chg="add mod ord">
          <ac:chgData name="Max Zhaoshuo Li" userId="bc02255a-454a-40db-9793-0e576ed79b98" providerId="ADAL" clId="{308AF286-3A64-4A67-AB8C-699F9035CA1A}" dt="2019-05-13T13:54:15.247" v="1425" actId="20577"/>
          <ac:spMkLst>
            <pc:docMk/>
            <pc:sldMk cId="2679055090" sldId="258"/>
            <ac:spMk id="14" creationId="{AFB6CE3A-39BD-4224-B787-4231BFF64518}"/>
          </ac:spMkLst>
        </pc:spChg>
        <pc:spChg chg="add del mod">
          <ac:chgData name="Max Zhaoshuo Li" userId="bc02255a-454a-40db-9793-0e576ed79b98" providerId="ADAL" clId="{308AF286-3A64-4A67-AB8C-699F9035CA1A}" dt="2019-05-13T13:46:00.043" v="1062" actId="478"/>
          <ac:spMkLst>
            <pc:docMk/>
            <pc:sldMk cId="2679055090" sldId="258"/>
            <ac:spMk id="15" creationId="{2C8634AF-D071-496D-B5AD-5F6B6ADB7E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216150" y="685800"/>
            <a:ext cx="2425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1pPr>
            <a:lvl2pPr marL="914400" marR="0" lvl="1"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2pPr>
            <a:lvl3pPr marL="1371600" marR="0" lvl="2"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3pPr>
            <a:lvl4pPr marL="1828800" marR="0" lvl="3"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4pPr>
            <a:lvl5pPr marL="2286000" marR="0" lvl="4"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98173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7" name="Rectangle 6">
            <a:extLst>
              <a:ext uri="{FF2B5EF4-FFF2-40B4-BE49-F238E27FC236}">
                <a16:creationId xmlns:a16="http://schemas.microsoft.com/office/drawing/2014/main" id="{AB55FC24-432D-4ABD-834F-1B2044EA5247}"/>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Watermark of Johns Hopkins University shield logo.">
            <a:extLst>
              <a:ext uri="{FF2B5EF4-FFF2-40B4-BE49-F238E27FC236}">
                <a16:creationId xmlns:a16="http://schemas.microsoft.com/office/drawing/2014/main" id="{FD25AA58-31F5-4EF6-9FFB-010207414DE9}"/>
              </a:ext>
            </a:extLst>
          </p:cNvPr>
          <p:cNvPicPr>
            <a:picLocks noChangeAspect="1"/>
          </p:cNvPicPr>
          <p:nvPr userDrawn="1"/>
        </p:nvPicPr>
        <p:blipFill rotWithShape="1">
          <a:blip r:embed="rId2">
            <a:grayscl/>
          </a:blip>
          <a:srcRect r="21045" b="14253"/>
          <a:stretch/>
        </p:blipFill>
        <p:spPr>
          <a:xfrm>
            <a:off x="24231600" y="0"/>
            <a:ext cx="6043613" cy="7071360"/>
          </a:xfrm>
          <a:prstGeom prst="rect">
            <a:avLst/>
          </a:prstGeom>
        </p:spPr>
      </p:pic>
      <p:grpSp>
        <p:nvGrpSpPr>
          <p:cNvPr id="10" name="Group 9">
            <a:extLst>
              <a:ext uri="{FF2B5EF4-FFF2-40B4-BE49-F238E27FC236}">
                <a16:creationId xmlns:a16="http://schemas.microsoft.com/office/drawing/2014/main" id="{4E9E9BD0-71A0-4227-A783-E5769A5E08A0}"/>
              </a:ext>
            </a:extLst>
          </p:cNvPr>
          <p:cNvGrpSpPr/>
          <p:nvPr userDrawn="1"/>
        </p:nvGrpSpPr>
        <p:grpSpPr>
          <a:xfrm>
            <a:off x="471489" y="220346"/>
            <a:ext cx="6043613" cy="1593214"/>
            <a:chOff x="312739" y="220346"/>
            <a:chExt cx="6043613" cy="1593214"/>
          </a:xfrm>
        </p:grpSpPr>
        <p:pic>
          <p:nvPicPr>
            <p:cNvPr id="11" name="Picture 6" descr="Image result for jhu logo">
              <a:extLst>
                <a:ext uri="{FF2B5EF4-FFF2-40B4-BE49-F238E27FC236}">
                  <a16:creationId xmlns:a16="http://schemas.microsoft.com/office/drawing/2014/main" id="{2AC1D211-D0A5-441E-AED5-E89D8CFF57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jhu whiting logo">
              <a:extLst>
                <a:ext uri="{FF2B5EF4-FFF2-40B4-BE49-F238E27FC236}">
                  <a16:creationId xmlns:a16="http://schemas.microsoft.com/office/drawing/2014/main" id="{52F75E1E-E0B2-4D0F-816B-A2A4A5819F0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hape 14"/>
          <p:cNvSpPr txBox="1">
            <a:spLocks noGrp="1"/>
          </p:cNvSpPr>
          <p:nvPr>
            <p:ph type="title"/>
          </p:nvPr>
        </p:nvSpPr>
        <p:spPr>
          <a:xfrm>
            <a:off x="471490" y="2709544"/>
            <a:ext cx="29332233" cy="159321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7200" b="0" i="0" u="none" strike="noStrike" cap="none">
                <a:solidFill>
                  <a:schemeClr val="lt1"/>
                </a:solidFill>
                <a:latin typeface="+mj-lt"/>
                <a:ea typeface="Helvetica Neue"/>
                <a:cs typeface="Helvetica Neue"/>
                <a:sym typeface="Helvetica Neue"/>
              </a:defRPr>
            </a:lvl1pPr>
            <a:lvl2pPr marR="0" lvl="1"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2pPr>
            <a:lvl3pPr marR="0" lvl="2"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3pPr>
            <a:lvl4pPr marR="0" lvl="3"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4pPr>
            <a:lvl5pPr marR="0" lvl="4"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5pPr>
            <a:lvl6pPr marR="0" lvl="5"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6pPr>
            <a:lvl7pPr marR="0" lvl="6"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7pPr>
            <a:lvl8pPr marR="0" lvl="7"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8pPr>
            <a:lvl9pPr marR="0" lvl="8"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9pPr>
          </a:lstStyle>
          <a:p>
            <a:endParaRPr dirty="0"/>
          </a:p>
        </p:txBody>
      </p:sp>
      <p:sp>
        <p:nvSpPr>
          <p:cNvPr id="15" name="Shape 15"/>
          <p:cNvSpPr txBox="1">
            <a:spLocks noGrp="1"/>
          </p:cNvSpPr>
          <p:nvPr>
            <p:ph type="body" idx="1" hasCustomPrompt="1"/>
          </p:nvPr>
        </p:nvSpPr>
        <p:spPr>
          <a:xfrm>
            <a:off x="471490" y="7096760"/>
            <a:ext cx="29332233" cy="1016001"/>
          </a:xfrm>
          <a:prstGeom prst="rect">
            <a:avLst/>
          </a:prstGeom>
          <a:noFill/>
          <a:ln>
            <a:noFill/>
          </a:ln>
        </p:spPr>
        <p:txBody>
          <a:bodyPr spcFirstLastPara="1" wrap="square" lIns="91425" tIns="91425" rIns="91425" bIns="91425" anchor="t" anchorCtr="0"/>
          <a:lstStyle>
            <a:lvl1pPr marL="25400" marR="0" lvl="0" indent="0" algn="ctr" rtl="0">
              <a:spcBef>
                <a:spcPts val="640"/>
              </a:spcBef>
              <a:spcAft>
                <a:spcPts val="0"/>
              </a:spcAft>
              <a:buClr>
                <a:srgbClr val="002C76"/>
              </a:buClr>
              <a:buSzPts val="3200"/>
              <a:buFont typeface="Helvetica Neue"/>
              <a:buNone/>
              <a:defRPr sz="3600" b="1" i="0" u="none" strike="noStrike" cap="none">
                <a:solidFill>
                  <a:srgbClr val="002D72"/>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r>
              <a:rPr lang="en-US" dirty="0"/>
              <a:t>Spring 2019 – CS 462/682 Machine Learning: Deep Learning – Final Course Projects</a:t>
            </a:r>
            <a:endParaRPr dirty="0"/>
          </a:p>
        </p:txBody>
      </p:sp>
      <p:sp>
        <p:nvSpPr>
          <p:cNvPr id="16" name="Shape 16"/>
          <p:cNvSpPr txBox="1">
            <a:spLocks noGrp="1"/>
          </p:cNvSpPr>
          <p:nvPr>
            <p:ph type="body" idx="2"/>
          </p:nvPr>
        </p:nvSpPr>
        <p:spPr>
          <a:xfrm>
            <a:off x="471489" y="5445760"/>
            <a:ext cx="29332233" cy="1524000"/>
          </a:xfrm>
          <a:prstGeom prst="rect">
            <a:avLst/>
          </a:prstGeom>
          <a:noFill/>
          <a:ln>
            <a:noFill/>
          </a:ln>
        </p:spPr>
        <p:txBody>
          <a:bodyPr spcFirstLastPara="1" wrap="square" lIns="91425" tIns="91425" rIns="91425" bIns="91425" anchor="t" anchorCtr="0"/>
          <a:lstStyle>
            <a:lvl1pPr marL="457200" marR="0" lvl="0" indent="-228600" algn="l" rtl="0">
              <a:spcBef>
                <a:spcPts val="880"/>
              </a:spcBef>
              <a:spcAft>
                <a:spcPts val="0"/>
              </a:spcAft>
              <a:buClr>
                <a:schemeClr val="lt1"/>
              </a:buClr>
              <a:buSzPts val="4400"/>
              <a:buFont typeface="Helvetica Neue"/>
              <a:buNone/>
              <a:defRPr sz="4400" b="0" i="0" u="none" strike="noStrike" cap="none">
                <a:solidFill>
                  <a:schemeClr val="lt1"/>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endParaRPr dirty="0"/>
          </a:p>
        </p:txBody>
      </p:sp>
      <p:pic>
        <p:nvPicPr>
          <p:cNvPr id="13" name="Picture 2" descr="Image result for intuitive surgical">
            <a:extLst>
              <a:ext uri="{FF2B5EF4-FFF2-40B4-BE49-F238E27FC236}">
                <a16:creationId xmlns:a16="http://schemas.microsoft.com/office/drawing/2014/main" id="{BDD8C4BB-A913-41DC-9A50-A22456DD65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0D5DF306-FBB1-47CD-BC8C-0E7202D5E194}"/>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mark of Johns Hopkins University shield logo.">
            <a:extLst>
              <a:ext uri="{FF2B5EF4-FFF2-40B4-BE49-F238E27FC236}">
                <a16:creationId xmlns:a16="http://schemas.microsoft.com/office/drawing/2014/main" id="{45DFBFA6-2531-41E5-89EF-D258A258A37A}"/>
              </a:ext>
            </a:extLst>
          </p:cNvPr>
          <p:cNvPicPr>
            <a:picLocks noChangeAspect="1"/>
          </p:cNvPicPr>
          <p:nvPr userDrawn="1"/>
        </p:nvPicPr>
        <p:blipFill rotWithShape="1">
          <a:blip r:embed="rId3">
            <a:grayscl/>
          </a:blip>
          <a:srcRect r="21045" b="14253"/>
          <a:stretch/>
        </p:blipFill>
        <p:spPr>
          <a:xfrm>
            <a:off x="24231600" y="0"/>
            <a:ext cx="6043613" cy="7071360"/>
          </a:xfrm>
          <a:prstGeom prst="rect">
            <a:avLst/>
          </a:prstGeom>
        </p:spPr>
      </p:pic>
      <p:grpSp>
        <p:nvGrpSpPr>
          <p:cNvPr id="15" name="Group 14">
            <a:extLst>
              <a:ext uri="{FF2B5EF4-FFF2-40B4-BE49-F238E27FC236}">
                <a16:creationId xmlns:a16="http://schemas.microsoft.com/office/drawing/2014/main" id="{5E10443D-EC6E-4EF8-810C-C22A3D571400}"/>
              </a:ext>
            </a:extLst>
          </p:cNvPr>
          <p:cNvGrpSpPr/>
          <p:nvPr userDrawn="1"/>
        </p:nvGrpSpPr>
        <p:grpSpPr>
          <a:xfrm>
            <a:off x="471489" y="220346"/>
            <a:ext cx="6043613" cy="1593214"/>
            <a:chOff x="312739" y="220346"/>
            <a:chExt cx="6043613" cy="1593214"/>
          </a:xfrm>
        </p:grpSpPr>
        <p:pic>
          <p:nvPicPr>
            <p:cNvPr id="16" name="Picture 6" descr="Image result for jhu logo">
              <a:extLst>
                <a:ext uri="{FF2B5EF4-FFF2-40B4-BE49-F238E27FC236}">
                  <a16:creationId xmlns:a16="http://schemas.microsoft.com/office/drawing/2014/main" id="{4E077278-3E0E-400E-B9CC-FC6BE95A35A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jhu whiting logo">
              <a:extLst>
                <a:ext uri="{FF2B5EF4-FFF2-40B4-BE49-F238E27FC236}">
                  <a16:creationId xmlns:a16="http://schemas.microsoft.com/office/drawing/2014/main" id="{3ECE1876-0A43-478D-ABCE-B3A64218A32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Image result for intuitive surgical">
            <a:extLst>
              <a:ext uri="{FF2B5EF4-FFF2-40B4-BE49-F238E27FC236}">
                <a16:creationId xmlns:a16="http://schemas.microsoft.com/office/drawing/2014/main" id="{912C7830-56B8-443D-B3E3-46E433AD03B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emf"/><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B6CE3A-39BD-4224-B787-4231BFF64518}"/>
              </a:ext>
            </a:extLst>
          </p:cNvPr>
          <p:cNvSpPr txBox="1"/>
          <p:nvPr/>
        </p:nvSpPr>
        <p:spPr>
          <a:xfrm>
            <a:off x="15911855" y="10042371"/>
            <a:ext cx="9845067" cy="4862870"/>
          </a:xfrm>
          <a:prstGeom prst="rect">
            <a:avLst/>
          </a:prstGeom>
          <a:noFill/>
        </p:spPr>
        <p:txBody>
          <a:bodyPr wrap="square" rtlCol="0">
            <a:spAutoFit/>
          </a:bodyPr>
          <a:lstStyle/>
          <a:p>
            <a:r>
              <a:rPr lang="en-US" sz="2400" dirty="0">
                <a:latin typeface="+mj-lt"/>
                <a:ea typeface="Arial" charset="0"/>
                <a:cs typeface="Arial" charset="0"/>
              </a:rPr>
              <a:t>MICCAI EndoVis2018: </a:t>
            </a:r>
          </a:p>
          <a:p>
            <a:pPr marL="285750" lvl="3" indent="-285750">
              <a:buFont typeface="Arial" panose="020B0604020202020204" pitchFamily="34" charset="0"/>
              <a:buChar char="•"/>
            </a:pPr>
            <a:r>
              <a:rPr lang="en-US" sz="2000" dirty="0">
                <a:latin typeface="Arial" charset="0"/>
                <a:ea typeface="Arial" charset="0"/>
                <a:cs typeface="Arial" charset="0"/>
              </a:rPr>
              <a:t>13 sequences of video sampled at 5 Hz, each sequence containing 150 frames, totaling 1950 images</a:t>
            </a:r>
          </a:p>
          <a:p>
            <a:pPr marL="285750" lvl="3" indent="-285750">
              <a:buFont typeface="Arial" panose="020B0604020202020204" pitchFamily="34" charset="0"/>
              <a:buChar char="•"/>
            </a:pPr>
            <a:r>
              <a:rPr lang="en-US" sz="2000" dirty="0">
                <a:latin typeface="Arial" charset="0"/>
                <a:ea typeface="Arial" charset="0"/>
                <a:cs typeface="Arial" charset="0"/>
              </a:rPr>
              <a:t>Surgical setting:</a:t>
            </a:r>
          </a:p>
          <a:p>
            <a:pPr marL="285750" lvl="4" indent="-285750">
              <a:buFont typeface="Arial" panose="020B0604020202020204" pitchFamily="34" charset="0"/>
              <a:buChar char="•"/>
            </a:pPr>
            <a:r>
              <a:rPr lang="en-US" sz="2000" dirty="0">
                <a:latin typeface="Arial" charset="0"/>
                <a:ea typeface="Arial" charset="0"/>
                <a:cs typeface="Arial" charset="0"/>
              </a:rPr>
              <a:t>Partial nephrectomy in pig test</a:t>
            </a:r>
          </a:p>
          <a:p>
            <a:pPr marL="285750" lvl="4" indent="-285750">
              <a:buFont typeface="Arial" panose="020B0604020202020204" pitchFamily="34" charset="0"/>
              <a:buChar char="•"/>
            </a:pPr>
            <a:r>
              <a:rPr lang="en-US" sz="2000" dirty="0">
                <a:latin typeface="Arial" charset="0"/>
                <a:ea typeface="Arial" charset="0"/>
                <a:cs typeface="Arial" charset="0"/>
              </a:rPr>
              <a:t>Classes:</a:t>
            </a:r>
            <a:r>
              <a:rPr lang="zh-CN" altLang="en-US" sz="2000" dirty="0">
                <a:latin typeface="Arial" charset="0"/>
                <a:ea typeface="Arial" charset="0"/>
                <a:cs typeface="Arial" charset="0"/>
              </a:rPr>
              <a:t> </a:t>
            </a:r>
            <a:r>
              <a:rPr lang="en-US" sz="2000" dirty="0">
                <a:latin typeface="Arial" charset="0"/>
                <a:cs typeface="Arial" charset="0"/>
              </a:rPr>
              <a:t>12 categories of objects </a:t>
            </a:r>
            <a:r>
              <a:rPr lang="zh-CN" altLang="en-US" sz="2000" dirty="0">
                <a:latin typeface="Arial" charset="0"/>
                <a:cs typeface="Arial" charset="0"/>
              </a:rPr>
              <a:t> </a:t>
            </a:r>
            <a:r>
              <a:rPr lang="en-US" altLang="zh-CN" sz="2000" dirty="0">
                <a:latin typeface="Arial" charset="0"/>
                <a:cs typeface="Arial" charset="0"/>
              </a:rPr>
              <a:t>shown</a:t>
            </a:r>
            <a:r>
              <a:rPr lang="zh-CN" altLang="en-US" sz="2000" dirty="0">
                <a:latin typeface="Arial" charset="0"/>
                <a:cs typeface="Arial" charset="0"/>
              </a:rPr>
              <a:t> </a:t>
            </a:r>
            <a:r>
              <a:rPr lang="en-US" altLang="zh-CN" sz="2000" dirty="0">
                <a:latin typeface="Arial" charset="0"/>
                <a:cs typeface="Arial" charset="0"/>
              </a:rPr>
              <a:t>in</a:t>
            </a:r>
            <a:r>
              <a:rPr lang="zh-CN" altLang="en-US" sz="2000" dirty="0">
                <a:latin typeface="Arial" charset="0"/>
                <a:cs typeface="Arial" charset="0"/>
              </a:rPr>
              <a:t> </a:t>
            </a:r>
            <a:r>
              <a:rPr lang="en-US" altLang="zh-CN" sz="2000" dirty="0">
                <a:latin typeface="Arial" charset="0"/>
                <a:cs typeface="Arial" charset="0"/>
              </a:rPr>
              <a:t>Figure</a:t>
            </a:r>
            <a:r>
              <a:rPr lang="zh-CN" altLang="en-US" sz="2000" dirty="0">
                <a:latin typeface="Arial" charset="0"/>
                <a:cs typeface="Arial" charset="0"/>
              </a:rPr>
              <a:t> </a:t>
            </a:r>
            <a:r>
              <a:rPr lang="en-US" altLang="zh-CN" sz="2000" dirty="0">
                <a:latin typeface="Arial" charset="0"/>
                <a:cs typeface="Arial" charset="0"/>
              </a:rPr>
              <a:t>1</a:t>
            </a:r>
            <a:endParaRPr lang="en-US" sz="2000" dirty="0">
              <a:latin typeface="Arial" charset="0"/>
              <a:cs typeface="Arial" charset="0"/>
            </a:endParaRPr>
          </a:p>
          <a:p>
            <a:pPr marL="342900" lvl="7" indent="-342900">
              <a:buFont typeface="+mj-lt"/>
              <a:buAutoNum type="arabicPeriod"/>
            </a:pPr>
            <a:endParaRPr lang="en-US" sz="2400" dirty="0">
              <a:latin typeface="Arial" charset="0"/>
              <a:ea typeface="Arial" charset="0"/>
              <a:cs typeface="Arial" charset="0"/>
            </a:endParaRPr>
          </a:p>
          <a:p>
            <a:pPr lvl="7"/>
            <a:r>
              <a:rPr lang="en-US" sz="2400" dirty="0">
                <a:latin typeface="Arial" charset="0"/>
                <a:ea typeface="Arial" charset="0"/>
                <a:cs typeface="Arial" charset="0"/>
              </a:rPr>
              <a:t>Spatial Augmentation</a:t>
            </a:r>
            <a:r>
              <a:rPr lang="en-US" altLang="zh-CN" sz="2400" dirty="0">
                <a:latin typeface="Arial" charset="0"/>
                <a:ea typeface="Arial" charset="0"/>
                <a:cs typeface="Arial" charset="0"/>
              </a:rPr>
              <a:t>:</a:t>
            </a:r>
            <a:endParaRPr lang="en-US" sz="3000" dirty="0">
              <a:latin typeface="Arial" charset="0"/>
              <a:ea typeface="Arial" charset="0"/>
              <a:cs typeface="Arial" charset="0"/>
            </a:endParaRPr>
          </a:p>
          <a:p>
            <a:pPr marL="342900" lvl="8" indent="-342900">
              <a:buFont typeface="Arial" panose="020B0604020202020204" pitchFamily="34" charset="0"/>
              <a:buChar char="•"/>
            </a:pPr>
            <a:r>
              <a:rPr lang="en-US" sz="2000" dirty="0">
                <a:latin typeface="Arial" charset="0"/>
                <a:ea typeface="Arial" charset="0"/>
                <a:cs typeface="Arial" charset="0"/>
              </a:rPr>
              <a:t>Horizontal flip</a:t>
            </a:r>
          </a:p>
          <a:p>
            <a:pPr marL="342900" lvl="8" indent="-342900">
              <a:buFont typeface="Arial" panose="020B0604020202020204" pitchFamily="34" charset="0"/>
              <a:buChar char="•"/>
            </a:pPr>
            <a:r>
              <a:rPr lang="en-US" sz="2000" dirty="0">
                <a:latin typeface="Arial" charset="0"/>
                <a:ea typeface="Arial" charset="0"/>
                <a:cs typeface="Arial" charset="0"/>
              </a:rPr>
              <a:t>Affine transformation with 0.1 scale limit, 0.1 shift limit and 30 degrees rotation limit</a:t>
            </a:r>
          </a:p>
          <a:p>
            <a:pPr marL="342900" lvl="8" indent="-342900">
              <a:buFont typeface="Arial" panose="020B0604020202020204" pitchFamily="34" charset="0"/>
              <a:buChar char="•"/>
            </a:pPr>
            <a:r>
              <a:rPr lang="en-US" sz="2000" dirty="0">
                <a:latin typeface="Arial" charset="0"/>
                <a:ea typeface="Arial" charset="0"/>
                <a:cs typeface="Arial" charset="0"/>
              </a:rPr>
              <a:t>Cutout</a:t>
            </a:r>
          </a:p>
          <a:p>
            <a:pPr marL="342900" lvl="8" indent="-342900">
              <a:buFont typeface="Arial" panose="020B0604020202020204" pitchFamily="34" charset="0"/>
              <a:buChar char="•"/>
            </a:pPr>
            <a:r>
              <a:rPr lang="en-US" sz="2000" dirty="0">
                <a:latin typeface="Arial" charset="0"/>
                <a:ea typeface="Arial" charset="0"/>
                <a:cs typeface="Arial" charset="0"/>
              </a:rPr>
              <a:t>Image Augmentation</a:t>
            </a:r>
          </a:p>
          <a:p>
            <a:pPr marL="342900" lvl="8" indent="-342900">
              <a:buFont typeface="Arial" panose="020B0604020202020204" pitchFamily="34" charset="0"/>
              <a:buChar char="•"/>
            </a:pPr>
            <a:r>
              <a:rPr lang="en-US" sz="2000" dirty="0">
                <a:latin typeface="Arial" charset="0"/>
                <a:ea typeface="Arial" charset="0"/>
                <a:cs typeface="Arial" charset="0"/>
              </a:rPr>
              <a:t>Random brightness, Random Gamma, Random Contrast, Random HSV</a:t>
            </a:r>
          </a:p>
          <a:p>
            <a:pPr marL="342900" lvl="8" indent="-342900">
              <a:buFont typeface="Arial" panose="020B0604020202020204" pitchFamily="34" charset="0"/>
              <a:buChar char="•"/>
            </a:pPr>
            <a:r>
              <a:rPr lang="en-US" sz="2000" dirty="0">
                <a:latin typeface="Arial" charset="0"/>
                <a:ea typeface="Arial" charset="0"/>
                <a:cs typeface="Arial" charset="0"/>
              </a:rPr>
              <a:t>Motion blur</a:t>
            </a:r>
          </a:p>
          <a:p>
            <a:pPr marL="342900" lvl="8" indent="-342900">
              <a:buFont typeface="Arial" panose="020B0604020202020204" pitchFamily="34" charset="0"/>
              <a:buChar char="•"/>
            </a:pPr>
            <a:endParaRPr lang="en-US" sz="1800" dirty="0">
              <a:latin typeface="Arial" charset="0"/>
              <a:ea typeface="Arial" charset="0"/>
              <a:cs typeface="Arial" charset="0"/>
            </a:endParaRPr>
          </a:p>
        </p:txBody>
      </p:sp>
      <p:sp>
        <p:nvSpPr>
          <p:cNvPr id="2" name="Title 1">
            <a:extLst>
              <a:ext uri="{FF2B5EF4-FFF2-40B4-BE49-F238E27FC236}">
                <a16:creationId xmlns:a16="http://schemas.microsoft.com/office/drawing/2014/main" id="{6DAB3DF9-8F2C-4F83-AF99-E1C4CDB267A6}"/>
              </a:ext>
            </a:extLst>
          </p:cNvPr>
          <p:cNvSpPr>
            <a:spLocks noGrp="1"/>
          </p:cNvSpPr>
          <p:nvPr>
            <p:ph type="title"/>
          </p:nvPr>
        </p:nvSpPr>
        <p:spPr/>
        <p:txBody>
          <a:bodyPr/>
          <a:lstStyle/>
          <a:p>
            <a:r>
              <a:rPr lang="en-US" dirty="0"/>
              <a:t>Semantics Segmentation for Surgical Scenes</a:t>
            </a:r>
          </a:p>
        </p:txBody>
      </p:sp>
      <p:sp>
        <p:nvSpPr>
          <p:cNvPr id="3" name="Text Placeholder 2">
            <a:extLst>
              <a:ext uri="{FF2B5EF4-FFF2-40B4-BE49-F238E27FC236}">
                <a16:creationId xmlns:a16="http://schemas.microsoft.com/office/drawing/2014/main" id="{ED4C22B3-059D-4BFA-B938-7532794DF4AE}"/>
              </a:ext>
            </a:extLst>
          </p:cNvPr>
          <p:cNvSpPr>
            <a:spLocks noGrp="1"/>
          </p:cNvSpPr>
          <p:nvPr>
            <p:ph type="body" idx="1"/>
          </p:nvPr>
        </p:nvSpPr>
        <p:spPr>
          <a:xfrm>
            <a:off x="471490" y="7390673"/>
            <a:ext cx="29332233" cy="1016001"/>
          </a:xfrm>
        </p:spPr>
        <p:txBody>
          <a:bodyPr/>
          <a:lstStyle/>
          <a:p>
            <a:endParaRPr lang="en-US" dirty="0"/>
          </a:p>
        </p:txBody>
      </p:sp>
      <p:sp>
        <p:nvSpPr>
          <p:cNvPr id="4" name="Text Placeholder 3">
            <a:extLst>
              <a:ext uri="{FF2B5EF4-FFF2-40B4-BE49-F238E27FC236}">
                <a16:creationId xmlns:a16="http://schemas.microsoft.com/office/drawing/2014/main" id="{E0010904-052C-494D-A146-1B8C0D86BC3C}"/>
              </a:ext>
            </a:extLst>
          </p:cNvPr>
          <p:cNvSpPr>
            <a:spLocks noGrp="1"/>
          </p:cNvSpPr>
          <p:nvPr>
            <p:ph type="body" idx="2"/>
          </p:nvPr>
        </p:nvSpPr>
        <p:spPr>
          <a:xfrm>
            <a:off x="471489" y="5598160"/>
            <a:ext cx="23059071" cy="1524000"/>
          </a:xfrm>
        </p:spPr>
        <p:txBody>
          <a:bodyPr/>
          <a:lstStyle/>
          <a:p>
            <a:r>
              <a:rPr lang="en-US" dirty="0"/>
              <a:t>Ding Hao, </a:t>
            </a:r>
            <a:r>
              <a:rPr lang="en-US" dirty="0" err="1"/>
              <a:t>Mingyi</a:t>
            </a:r>
            <a:r>
              <a:rPr lang="en-US" dirty="0"/>
              <a:t> Zheng, Zhaoshuo Li				Mentor: </a:t>
            </a:r>
            <a:r>
              <a:rPr lang="en-US" dirty="0" err="1"/>
              <a:t>Yeping</a:t>
            </a:r>
            <a:r>
              <a:rPr lang="en-US" dirty="0"/>
              <a:t> Wang</a:t>
            </a:r>
          </a:p>
          <a:p>
            <a:endParaRPr lang="en-US" dirty="0"/>
          </a:p>
        </p:txBody>
      </p:sp>
      <p:sp>
        <p:nvSpPr>
          <p:cNvPr id="7" name="Rectangle 6">
            <a:extLst>
              <a:ext uri="{FF2B5EF4-FFF2-40B4-BE49-F238E27FC236}">
                <a16:creationId xmlns:a16="http://schemas.microsoft.com/office/drawing/2014/main" id="{6208C8D6-3281-4B81-BF67-193E96E8C659}"/>
              </a:ext>
            </a:extLst>
          </p:cNvPr>
          <p:cNvSpPr/>
          <p:nvPr/>
        </p:nvSpPr>
        <p:spPr>
          <a:xfrm>
            <a:off x="1046163" y="8823376"/>
            <a:ext cx="1338093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Introduction</a:t>
            </a:r>
          </a:p>
        </p:txBody>
      </p:sp>
      <p:sp>
        <p:nvSpPr>
          <p:cNvPr id="8" name="Rectangle 7">
            <a:extLst>
              <a:ext uri="{FF2B5EF4-FFF2-40B4-BE49-F238E27FC236}">
                <a16:creationId xmlns:a16="http://schemas.microsoft.com/office/drawing/2014/main" id="{6DA01523-E99E-432E-BE51-DAC3A197F025}"/>
              </a:ext>
            </a:extLst>
          </p:cNvPr>
          <p:cNvSpPr/>
          <p:nvPr/>
        </p:nvSpPr>
        <p:spPr>
          <a:xfrm>
            <a:off x="15824726" y="8823376"/>
            <a:ext cx="1338649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Data and Augmentation</a:t>
            </a:r>
          </a:p>
        </p:txBody>
      </p:sp>
      <p:sp>
        <p:nvSpPr>
          <p:cNvPr id="9" name="Rectangle 8">
            <a:extLst>
              <a:ext uri="{FF2B5EF4-FFF2-40B4-BE49-F238E27FC236}">
                <a16:creationId xmlns:a16="http://schemas.microsoft.com/office/drawing/2014/main" id="{10EEA099-9A6D-482E-8A34-1BA439823541}"/>
              </a:ext>
            </a:extLst>
          </p:cNvPr>
          <p:cNvSpPr/>
          <p:nvPr/>
        </p:nvSpPr>
        <p:spPr>
          <a:xfrm>
            <a:off x="1040603" y="20110722"/>
            <a:ext cx="13386490"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Experiment and Result</a:t>
            </a:r>
          </a:p>
        </p:txBody>
      </p:sp>
      <p:sp>
        <p:nvSpPr>
          <p:cNvPr id="10" name="Rectangle 9">
            <a:extLst>
              <a:ext uri="{FF2B5EF4-FFF2-40B4-BE49-F238E27FC236}">
                <a16:creationId xmlns:a16="http://schemas.microsoft.com/office/drawing/2014/main" id="{678E0691-3C00-4D36-9680-4C140EEF011E}"/>
              </a:ext>
            </a:extLst>
          </p:cNvPr>
          <p:cNvSpPr/>
          <p:nvPr/>
        </p:nvSpPr>
        <p:spPr>
          <a:xfrm>
            <a:off x="15911855" y="29793391"/>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Conclusion</a:t>
            </a:r>
          </a:p>
        </p:txBody>
      </p:sp>
      <p:sp>
        <p:nvSpPr>
          <p:cNvPr id="11" name="TextBox 10">
            <a:extLst>
              <a:ext uri="{FF2B5EF4-FFF2-40B4-BE49-F238E27FC236}">
                <a16:creationId xmlns:a16="http://schemas.microsoft.com/office/drawing/2014/main" id="{C7F3E9F5-421B-4612-8166-A1700DD11FBE}"/>
              </a:ext>
            </a:extLst>
          </p:cNvPr>
          <p:cNvSpPr txBox="1"/>
          <p:nvPr/>
        </p:nvSpPr>
        <p:spPr>
          <a:xfrm>
            <a:off x="1046163" y="9747751"/>
            <a:ext cx="13380932" cy="2739211"/>
          </a:xfrm>
          <a:prstGeom prst="rect">
            <a:avLst/>
          </a:prstGeom>
          <a:noFill/>
        </p:spPr>
        <p:txBody>
          <a:bodyPr wrap="square" rtlCol="0">
            <a:spAutoFit/>
          </a:bodyPr>
          <a:lstStyle/>
          <a:p>
            <a:r>
              <a:rPr lang="en-US" sz="2000" dirty="0"/>
              <a:t>Robot-assisted surgeries are currently completely human teleoperated, given a prominent example of the da Vinci surgical robot developed by the Intuitive Surgical Inc. One future direction of surgical assisted surgeries is to increase the level of autonomy, which requires certain level of scene understanding. </a:t>
            </a:r>
          </a:p>
          <a:p>
            <a:endParaRPr lang="en-US" sz="2000" dirty="0"/>
          </a:p>
          <a:p>
            <a:r>
              <a:rPr lang="en-US" altLang="zh-CN" sz="2000" dirty="0"/>
              <a:t>W</a:t>
            </a:r>
            <a:r>
              <a:rPr lang="en-US" sz="2000" dirty="0"/>
              <a:t>e proposed an architecture design named </a:t>
            </a:r>
            <a:r>
              <a:rPr lang="en-US" sz="2000" i="1" dirty="0"/>
              <a:t>Super- Label </a:t>
            </a:r>
            <a:r>
              <a:rPr lang="en-US" sz="2000" dirty="0"/>
              <a:t>which can improved the segmentation result, and a data splitting method named </a:t>
            </a:r>
            <a:r>
              <a:rPr lang="en-US" sz="2000" i="1" dirty="0"/>
              <a:t>Mini-Data</a:t>
            </a:r>
            <a:r>
              <a:rPr lang="en-US" sz="2000" dirty="0"/>
              <a:t> which encourages the diversity of data. We have demonstrated the efficacy of our approaches with a mean dice score of </a:t>
            </a:r>
            <a:r>
              <a:rPr lang="en-US" sz="2000" b="1" dirty="0"/>
              <a:t>0.78</a:t>
            </a:r>
            <a:r>
              <a:rPr lang="en-US" sz="2000" dirty="0"/>
              <a:t> on only </a:t>
            </a:r>
            <a:r>
              <a:rPr lang="en-US" sz="2000" b="1" dirty="0"/>
              <a:t>20%</a:t>
            </a:r>
            <a:r>
              <a:rPr lang="en-US" sz="2000" dirty="0"/>
              <a:t> of the total data. </a:t>
            </a:r>
          </a:p>
          <a:p>
            <a:endParaRPr lang="en-US" sz="3200" dirty="0"/>
          </a:p>
        </p:txBody>
      </p:sp>
      <p:sp>
        <p:nvSpPr>
          <p:cNvPr id="12" name="Rectangle 11">
            <a:extLst>
              <a:ext uri="{FF2B5EF4-FFF2-40B4-BE49-F238E27FC236}">
                <a16:creationId xmlns:a16="http://schemas.microsoft.com/office/drawing/2014/main" id="{89A46813-CF4D-4358-A1DE-A16BA400D8AD}"/>
              </a:ext>
            </a:extLst>
          </p:cNvPr>
          <p:cNvSpPr/>
          <p:nvPr/>
        </p:nvSpPr>
        <p:spPr>
          <a:xfrm>
            <a:off x="15911855" y="33939844"/>
            <a:ext cx="13386490" cy="81280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Arial" charset="0"/>
                <a:ea typeface="Arial" charset="0"/>
                <a:cs typeface="Arial" charset="0"/>
              </a:rPr>
              <a:t>References and </a:t>
            </a:r>
            <a:r>
              <a:rPr lang="en-US" sz="4800" dirty="0">
                <a:solidFill>
                  <a:schemeClr val="bg1"/>
                </a:solidFill>
                <a:latin typeface="Arial" charset="0"/>
                <a:ea typeface="Arial" charset="0"/>
                <a:cs typeface="Arial" charset="0"/>
              </a:rPr>
              <a:t>Acknowledgements</a:t>
            </a:r>
            <a:r>
              <a:rPr lang="en-US" sz="4400" dirty="0">
                <a:solidFill>
                  <a:schemeClr val="bg1"/>
                </a:solidFill>
                <a:latin typeface="Arial" charset="0"/>
                <a:ea typeface="Arial" charset="0"/>
                <a:cs typeface="Arial" charset="0"/>
              </a:rPr>
              <a:t> </a:t>
            </a:r>
          </a:p>
        </p:txBody>
      </p:sp>
      <p:sp>
        <p:nvSpPr>
          <p:cNvPr id="13" name="Rectangle 12">
            <a:extLst>
              <a:ext uri="{FF2B5EF4-FFF2-40B4-BE49-F238E27FC236}">
                <a16:creationId xmlns:a16="http://schemas.microsoft.com/office/drawing/2014/main" id="{3E04B6B1-1F64-4935-B71C-FA8E72A727DE}"/>
              </a:ext>
            </a:extLst>
          </p:cNvPr>
          <p:cNvSpPr/>
          <p:nvPr/>
        </p:nvSpPr>
        <p:spPr>
          <a:xfrm>
            <a:off x="1040604" y="12485898"/>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Architecture</a:t>
            </a:r>
            <a:endParaRPr lang="en-US" sz="4800" dirty="0">
              <a:solidFill>
                <a:schemeClr val="bg1"/>
              </a:solidFill>
              <a:latin typeface="Arial" charset="0"/>
              <a:ea typeface="Arial" charset="0"/>
              <a:cs typeface="Arial" charset="0"/>
            </a:endParaRPr>
          </a:p>
        </p:txBody>
      </p:sp>
      <p:sp>
        <p:nvSpPr>
          <p:cNvPr id="15" name="TextBox 14">
            <a:extLst>
              <a:ext uri="{FF2B5EF4-FFF2-40B4-BE49-F238E27FC236}">
                <a16:creationId xmlns:a16="http://schemas.microsoft.com/office/drawing/2014/main" id="{6F1426E6-F5CC-CD47-A777-A3B75D94B2BA}"/>
              </a:ext>
            </a:extLst>
          </p:cNvPr>
          <p:cNvSpPr txBox="1"/>
          <p:nvPr/>
        </p:nvSpPr>
        <p:spPr>
          <a:xfrm>
            <a:off x="15911855" y="30640058"/>
            <a:ext cx="13386490" cy="2862322"/>
          </a:xfrm>
          <a:prstGeom prst="rect">
            <a:avLst/>
          </a:prstGeom>
          <a:noFill/>
        </p:spPr>
        <p:txBody>
          <a:bodyPr wrap="square" rtlCol="0">
            <a:spAutoFit/>
          </a:bodyPr>
          <a:lstStyle/>
          <a:p>
            <a:r>
              <a:rPr lang="en-US" sz="2000" dirty="0"/>
              <a:t>In conclusion, we have proposed and evaluated two approaches for the challenges in surgical scene segmentation. The </a:t>
            </a:r>
            <a:r>
              <a:rPr lang="en-US" altLang="zh-CN" sz="2000" i="1" dirty="0"/>
              <a:t>Super-Label</a:t>
            </a:r>
            <a:r>
              <a:rPr lang="zh-CN" altLang="en-US" sz="2000" dirty="0"/>
              <a:t> </a:t>
            </a:r>
            <a:r>
              <a:rPr lang="en-US" sz="2000" dirty="0"/>
              <a:t>can help the segmentation by learning the details of the small objects, while </a:t>
            </a:r>
            <a:r>
              <a:rPr lang="en-US" altLang="zh-CN" sz="2000" i="1" dirty="0"/>
              <a:t>Mini-Data</a:t>
            </a:r>
            <a:r>
              <a:rPr lang="zh-CN" altLang="en-US" sz="2000" dirty="0"/>
              <a:t> </a:t>
            </a:r>
            <a:r>
              <a:rPr lang="en-US" sz="2000" dirty="0"/>
              <a:t>can encourage the learning process with fewer data.</a:t>
            </a:r>
          </a:p>
          <a:p>
            <a:endParaRPr lang="en-US" sz="2000" dirty="0"/>
          </a:p>
          <a:p>
            <a:r>
              <a:rPr lang="en-US" sz="2000" dirty="0"/>
              <a:t>In the future, it will be great to compare the performance of proposed approach with the 3D U-Net, by incorporating temporal information. Also, the network's performance against the full resolution images has not yet tested. If the test data used for the challenge can be made available, further evaluation can be done. Moreover, a few ideas that we came up with but didn't get sufficient time to implement such as using puzzle solving for pre-training and random cropping the original image.</a:t>
            </a:r>
          </a:p>
        </p:txBody>
      </p:sp>
      <p:pic>
        <p:nvPicPr>
          <p:cNvPr id="22" name="Picture 21">
            <a:extLst>
              <a:ext uri="{FF2B5EF4-FFF2-40B4-BE49-F238E27FC236}">
                <a16:creationId xmlns:a16="http://schemas.microsoft.com/office/drawing/2014/main" id="{5A9829B5-0793-8D49-A019-40DDACFD0338}"/>
              </a:ext>
            </a:extLst>
          </p:cNvPr>
          <p:cNvPicPr>
            <a:picLocks noChangeAspect="1"/>
          </p:cNvPicPr>
          <p:nvPr/>
        </p:nvPicPr>
        <p:blipFill>
          <a:blip r:embed="rId2"/>
          <a:stretch>
            <a:fillRect/>
          </a:stretch>
        </p:blipFill>
        <p:spPr>
          <a:xfrm>
            <a:off x="1022772" y="16949258"/>
            <a:ext cx="5032023" cy="1965634"/>
          </a:xfrm>
          <a:prstGeom prst="rect">
            <a:avLst/>
          </a:prstGeom>
        </p:spPr>
      </p:pic>
      <p:sp>
        <p:nvSpPr>
          <p:cNvPr id="24" name="TextBox 23">
            <a:extLst>
              <a:ext uri="{FF2B5EF4-FFF2-40B4-BE49-F238E27FC236}">
                <a16:creationId xmlns:a16="http://schemas.microsoft.com/office/drawing/2014/main" id="{2974E85C-80D7-914D-B4AD-171AE3B698BC}"/>
              </a:ext>
            </a:extLst>
          </p:cNvPr>
          <p:cNvSpPr txBox="1"/>
          <p:nvPr/>
        </p:nvSpPr>
        <p:spPr>
          <a:xfrm>
            <a:off x="1040603" y="13620181"/>
            <a:ext cx="13433786" cy="2862322"/>
          </a:xfrm>
          <a:prstGeom prst="rect">
            <a:avLst/>
          </a:prstGeom>
          <a:noFill/>
        </p:spPr>
        <p:txBody>
          <a:bodyPr wrap="square" rtlCol="0">
            <a:spAutoFit/>
          </a:bodyPr>
          <a:lstStyle/>
          <a:p>
            <a:r>
              <a:rPr lang="en-US" sz="2000" dirty="0"/>
              <a:t>U-Net [</a:t>
            </a:r>
            <a:r>
              <a:rPr lang="en-US" altLang="zh-CN" sz="2000" dirty="0"/>
              <a:t>1</a:t>
            </a:r>
            <a:r>
              <a:rPr lang="en-US" sz="2000" dirty="0"/>
              <a:t>]</a:t>
            </a:r>
            <a:r>
              <a:rPr lang="en-US" altLang="zh-CN" sz="2000" dirty="0"/>
              <a:t>:</a:t>
            </a:r>
            <a:r>
              <a:rPr lang="en-US" sz="2000" dirty="0"/>
              <a:t> an encoder-decoder design, with the idea being low dimensionality latent representation can be blown up to high-level classification result. A simplified </a:t>
            </a:r>
            <a:r>
              <a:rPr lang="en-US" altLang="zh-CN" sz="2000" dirty="0"/>
              <a:t>U-Net</a:t>
            </a:r>
            <a:r>
              <a:rPr lang="zh-CN" altLang="en-US" sz="2000" dirty="0"/>
              <a:t> </a:t>
            </a:r>
            <a:r>
              <a:rPr lang="en-US" altLang="zh-CN" sz="2000" dirty="0"/>
              <a:t>is</a:t>
            </a:r>
            <a:r>
              <a:rPr lang="zh-CN" altLang="en-US" sz="2000" dirty="0"/>
              <a:t> </a:t>
            </a:r>
            <a:r>
              <a:rPr lang="en-US" altLang="zh-CN" sz="2000" dirty="0"/>
              <a:t>implemented</a:t>
            </a:r>
            <a:r>
              <a:rPr lang="zh-CN" altLang="en-US" sz="2000" dirty="0"/>
              <a:t> </a:t>
            </a:r>
            <a:r>
              <a:rPr lang="en-US" altLang="zh-CN" sz="2000" dirty="0"/>
              <a:t>for</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which</a:t>
            </a:r>
            <a:r>
              <a:rPr lang="zh-CN" altLang="en-US" sz="2000" dirty="0"/>
              <a:t> </a:t>
            </a:r>
            <a:r>
              <a:rPr lang="en-US" altLang="zh-CN" sz="2000" dirty="0"/>
              <a:t>has</a:t>
            </a:r>
            <a:r>
              <a:rPr lang="zh-CN" altLang="en-US" sz="2000" dirty="0"/>
              <a:t> </a:t>
            </a:r>
            <a:r>
              <a:rPr lang="en-US" altLang="zh-CN" sz="2000" dirty="0"/>
              <a:t>3x</a:t>
            </a:r>
            <a:r>
              <a:rPr lang="zh-CN" altLang="en-US" sz="2000" dirty="0"/>
              <a:t> </a:t>
            </a:r>
            <a:r>
              <a:rPr lang="en-US" altLang="zh-CN" sz="2000" dirty="0"/>
              <a:t>max-pooling</a:t>
            </a:r>
            <a:r>
              <a:rPr lang="zh-CN" altLang="en-US" sz="2000" dirty="0"/>
              <a:t> </a:t>
            </a:r>
            <a:r>
              <a:rPr lang="en-US" altLang="zh-CN" sz="2000" dirty="0"/>
              <a:t>layers</a:t>
            </a:r>
            <a:r>
              <a:rPr lang="zh-CN" altLang="en-US" sz="2000" dirty="0"/>
              <a:t> </a:t>
            </a:r>
            <a:r>
              <a:rPr lang="en-US" altLang="zh-CN" sz="2000" dirty="0"/>
              <a:t>and</a:t>
            </a:r>
            <a:r>
              <a:rPr lang="zh-CN" altLang="en-US" sz="2000" dirty="0"/>
              <a:t> </a:t>
            </a:r>
            <a:r>
              <a:rPr lang="en-US" altLang="zh-CN" sz="2000" dirty="0"/>
              <a:t>3x</a:t>
            </a:r>
            <a:r>
              <a:rPr lang="zh-CN" altLang="en-US" sz="2000" dirty="0"/>
              <a:t> </a:t>
            </a:r>
            <a:r>
              <a:rPr lang="en-US" altLang="zh-CN" sz="2000" dirty="0"/>
              <a:t>up-conv</a:t>
            </a:r>
            <a:r>
              <a:rPr lang="zh-CN" altLang="en-US" sz="2000" dirty="0"/>
              <a:t> </a:t>
            </a:r>
            <a:r>
              <a:rPr lang="en-US" altLang="zh-CN" sz="2000" dirty="0"/>
              <a:t>layers.</a:t>
            </a:r>
          </a:p>
          <a:p>
            <a:endParaRPr lang="en-US" sz="2000" dirty="0"/>
          </a:p>
          <a:p>
            <a:r>
              <a:rPr lang="en-US" sz="2000" dirty="0"/>
              <a:t>AlbuNet34 [</a:t>
            </a:r>
            <a:r>
              <a:rPr lang="en-US" altLang="zh-CN" sz="2000" dirty="0"/>
              <a:t>2</a:t>
            </a:r>
            <a:r>
              <a:rPr lang="en-US" sz="2000" dirty="0"/>
              <a:t>]</a:t>
            </a:r>
            <a:r>
              <a:rPr lang="en-US" altLang="zh-CN" sz="2000" dirty="0"/>
              <a:t>:</a:t>
            </a:r>
            <a:r>
              <a:rPr lang="en-US" sz="2000" dirty="0"/>
              <a:t> </a:t>
            </a:r>
            <a:r>
              <a:rPr lang="en-US" altLang="zh-CN" sz="2000" dirty="0"/>
              <a:t>similar</a:t>
            </a:r>
            <a:r>
              <a:rPr lang="zh-CN" altLang="en-US" sz="2000" dirty="0"/>
              <a:t> </a:t>
            </a:r>
            <a:r>
              <a:rPr lang="en-US" altLang="zh-CN" sz="2000" dirty="0"/>
              <a:t>to</a:t>
            </a:r>
            <a:r>
              <a:rPr lang="zh-CN" altLang="en-US" sz="2000" dirty="0"/>
              <a:t> </a:t>
            </a:r>
            <a:r>
              <a:rPr lang="en-US" sz="2000" dirty="0"/>
              <a:t>U-Net, except that after down-sampling, the fully-connected layers in the bottleneck part of the network is replaced with a pre-trained ResNet34 before the fully-connected layers. </a:t>
            </a:r>
          </a:p>
          <a:p>
            <a:endParaRPr lang="en-US" sz="2000" dirty="0"/>
          </a:p>
          <a:p>
            <a:r>
              <a:rPr lang="en-US" sz="2000" dirty="0"/>
              <a:t>DeepLabV3+ [</a:t>
            </a:r>
            <a:r>
              <a:rPr lang="en-US" altLang="zh-CN" sz="2000" dirty="0"/>
              <a:t>3</a:t>
            </a:r>
            <a:r>
              <a:rPr lang="en-US" sz="2000" dirty="0"/>
              <a:t>]</a:t>
            </a:r>
            <a:r>
              <a:rPr lang="en-US" altLang="zh-CN" sz="2000" dirty="0"/>
              <a:t>:</a:t>
            </a:r>
            <a:r>
              <a:rPr lang="en-US" sz="2000" dirty="0"/>
              <a:t> use </a:t>
            </a:r>
            <a:r>
              <a:rPr lang="en-US" altLang="zh-CN" sz="2000" dirty="0"/>
              <a:t>a</a:t>
            </a:r>
            <a:r>
              <a:rPr lang="en-US" sz="2000" dirty="0"/>
              <a:t> tunable dilated convolution</a:t>
            </a:r>
            <a:r>
              <a:rPr lang="zh-CN" altLang="en-US" sz="2000" dirty="0"/>
              <a:t> </a:t>
            </a:r>
            <a:r>
              <a:rPr lang="en-US" altLang="zh-CN" sz="2000" dirty="0"/>
              <a:t>called</a:t>
            </a:r>
            <a:r>
              <a:rPr lang="zh-CN" altLang="en-US" sz="2000" dirty="0"/>
              <a:t> </a:t>
            </a:r>
            <a:r>
              <a:rPr lang="en-US" sz="2000" dirty="0"/>
              <a:t>ASPP</a:t>
            </a:r>
            <a:r>
              <a:rPr lang="zh-CN" altLang="en-US" sz="2000" dirty="0"/>
              <a:t> </a:t>
            </a:r>
            <a:r>
              <a:rPr lang="en-US" altLang="zh-CN" sz="2000" dirty="0"/>
              <a:t>and</a:t>
            </a:r>
            <a:r>
              <a:rPr lang="zh-CN" altLang="en-US" sz="2000" dirty="0"/>
              <a:t> </a:t>
            </a:r>
            <a:r>
              <a:rPr lang="en-US" altLang="zh-CN" sz="2000" dirty="0"/>
              <a:t>s</a:t>
            </a:r>
            <a:r>
              <a:rPr lang="en-US" sz="2000" dirty="0"/>
              <a:t>kip-connections to concatenate encoding and decoding features</a:t>
            </a:r>
            <a:r>
              <a:rPr lang="en-US" altLang="zh-CN" sz="2000" dirty="0"/>
              <a:t>.</a:t>
            </a:r>
            <a:r>
              <a:rPr lang="zh-CN" altLang="en-US" sz="2000" dirty="0"/>
              <a:t> </a:t>
            </a:r>
            <a:r>
              <a:rPr lang="en-US" altLang="zh-CN" sz="2000" dirty="0"/>
              <a:t>ResNet101</a:t>
            </a:r>
            <a:r>
              <a:rPr lang="zh-CN" altLang="en-US" sz="2000" dirty="0"/>
              <a:t> </a:t>
            </a:r>
            <a:r>
              <a:rPr lang="en-US" altLang="zh-CN" sz="2000" dirty="0"/>
              <a:t>is</a:t>
            </a:r>
            <a:r>
              <a:rPr lang="zh-CN" altLang="en-US" sz="2000" dirty="0"/>
              <a:t> </a:t>
            </a:r>
            <a:r>
              <a:rPr lang="en-US" altLang="zh-CN" sz="2000" dirty="0"/>
              <a:t>used</a:t>
            </a:r>
            <a:r>
              <a:rPr lang="zh-CN" altLang="en-US" sz="2000" dirty="0"/>
              <a:t> </a:t>
            </a:r>
            <a:r>
              <a:rPr lang="en-US" altLang="zh-CN" sz="2000" dirty="0"/>
              <a:t>in</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as</a:t>
            </a:r>
            <a:r>
              <a:rPr lang="zh-CN" altLang="en-US" sz="2000" dirty="0"/>
              <a:t> </a:t>
            </a:r>
            <a:r>
              <a:rPr lang="en-US" altLang="zh-CN" sz="2000" dirty="0"/>
              <a:t>backbone.</a:t>
            </a:r>
            <a:endParaRPr lang="en-US" sz="2400" dirty="0"/>
          </a:p>
        </p:txBody>
      </p:sp>
      <p:pic>
        <p:nvPicPr>
          <p:cNvPr id="27" name="Picture 26">
            <a:extLst>
              <a:ext uri="{FF2B5EF4-FFF2-40B4-BE49-F238E27FC236}">
                <a16:creationId xmlns:a16="http://schemas.microsoft.com/office/drawing/2014/main" id="{6E105F0B-E6C4-8247-A525-8D1337B303D6}"/>
              </a:ext>
            </a:extLst>
          </p:cNvPr>
          <p:cNvPicPr>
            <a:picLocks noChangeAspect="1"/>
          </p:cNvPicPr>
          <p:nvPr/>
        </p:nvPicPr>
        <p:blipFill>
          <a:blip r:embed="rId3"/>
          <a:stretch>
            <a:fillRect/>
          </a:stretch>
        </p:blipFill>
        <p:spPr>
          <a:xfrm>
            <a:off x="6267548" y="16911367"/>
            <a:ext cx="3876749" cy="2289562"/>
          </a:xfrm>
          <a:prstGeom prst="rect">
            <a:avLst/>
          </a:prstGeom>
        </p:spPr>
      </p:pic>
      <p:pic>
        <p:nvPicPr>
          <p:cNvPr id="1026" name="Picture 2">
            <a:extLst>
              <a:ext uri="{FF2B5EF4-FFF2-40B4-BE49-F238E27FC236}">
                <a16:creationId xmlns:a16="http://schemas.microsoft.com/office/drawing/2014/main" id="{EA6C8C08-9A69-ED43-AFF5-EAE95CBB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7050" y="16981713"/>
            <a:ext cx="4382115" cy="22895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70C1D9F-66BD-F742-A05A-29F19D76294A}"/>
              </a:ext>
            </a:extLst>
          </p:cNvPr>
          <p:cNvSpPr/>
          <p:nvPr/>
        </p:nvSpPr>
        <p:spPr>
          <a:xfrm>
            <a:off x="15824728" y="34843310"/>
            <a:ext cx="13386490" cy="3477875"/>
          </a:xfrm>
          <a:prstGeom prst="rect">
            <a:avLst/>
          </a:prstGeom>
        </p:spPr>
        <p:txBody>
          <a:bodyPr wrap="square">
            <a:spAutoFit/>
          </a:bodyPr>
          <a:lstStyle/>
          <a:p>
            <a:r>
              <a:rPr lang="en-US" sz="2000" dirty="0">
                <a:latin typeface="+mn-lt"/>
              </a:rPr>
              <a:t>[</a:t>
            </a:r>
            <a:r>
              <a:rPr lang="en-US" altLang="zh-CN" sz="2000" dirty="0">
                <a:latin typeface="+mn-lt"/>
              </a:rPr>
              <a:t>1</a:t>
            </a:r>
            <a:r>
              <a:rPr lang="en-US" sz="2000" dirty="0">
                <a:latin typeface="+mn-lt"/>
              </a:rPr>
              <a:t>]  O. </a:t>
            </a:r>
            <a:r>
              <a:rPr lang="en-US" sz="2000" dirty="0" err="1">
                <a:latin typeface="+mn-lt"/>
              </a:rPr>
              <a:t>Ronneberger</a:t>
            </a:r>
            <a:r>
              <a:rPr lang="en-US" sz="2000" dirty="0">
                <a:latin typeface="+mn-lt"/>
              </a:rPr>
              <a:t>, P. Fischer, and T. </a:t>
            </a:r>
            <a:r>
              <a:rPr lang="en-US" sz="2000" dirty="0" err="1">
                <a:latin typeface="+mn-lt"/>
              </a:rPr>
              <a:t>Brox</a:t>
            </a:r>
            <a:r>
              <a:rPr lang="en-US" sz="2000" dirty="0">
                <a:latin typeface="+mn-lt"/>
              </a:rPr>
              <a:t>, “U-net: Convolutional net- works for biomedical image segmentation,” in </a:t>
            </a:r>
            <a:r>
              <a:rPr lang="en-US" sz="2000" i="1" dirty="0">
                <a:latin typeface="+mn-lt"/>
              </a:rPr>
              <a:t>International Confer- </a:t>
            </a:r>
            <a:r>
              <a:rPr lang="en-US" sz="2000" i="1" dirty="0" err="1">
                <a:latin typeface="+mn-lt"/>
              </a:rPr>
              <a:t>ence</a:t>
            </a:r>
            <a:r>
              <a:rPr lang="en-US" sz="2000" i="1" dirty="0">
                <a:latin typeface="+mn-lt"/>
              </a:rPr>
              <a:t> on Medical image computing and computer-assisted intervention</a:t>
            </a:r>
            <a:r>
              <a:rPr lang="en-US" sz="2000" dirty="0">
                <a:latin typeface="+mn-lt"/>
              </a:rPr>
              <a:t>. Springer, 2015, pp. 234–241. </a:t>
            </a:r>
          </a:p>
          <a:p>
            <a:r>
              <a:rPr lang="en-US" sz="2000" dirty="0">
                <a:latin typeface="+mn-lt"/>
              </a:rPr>
              <a:t>[</a:t>
            </a:r>
            <a:r>
              <a:rPr lang="en-US" altLang="zh-CN" sz="2000" dirty="0">
                <a:latin typeface="+mn-lt"/>
              </a:rPr>
              <a:t>2</a:t>
            </a:r>
            <a:r>
              <a:rPr lang="en-US" sz="2000" dirty="0">
                <a:latin typeface="+mn-lt"/>
              </a:rPr>
              <a:t>]  A. A. Shvets, V. I. </a:t>
            </a:r>
            <a:r>
              <a:rPr lang="en-US" sz="2000" dirty="0" err="1">
                <a:latin typeface="+mn-lt"/>
              </a:rPr>
              <a:t>Iglovikov</a:t>
            </a:r>
            <a:r>
              <a:rPr lang="en-US" sz="2000" dirty="0">
                <a:latin typeface="+mn-lt"/>
              </a:rPr>
              <a:t>, A. </a:t>
            </a:r>
            <a:r>
              <a:rPr lang="en-US" sz="2000" dirty="0" err="1">
                <a:latin typeface="+mn-lt"/>
              </a:rPr>
              <a:t>Rakhlin</a:t>
            </a:r>
            <a:r>
              <a:rPr lang="en-US" sz="2000" dirty="0">
                <a:latin typeface="+mn-lt"/>
              </a:rPr>
              <a:t>, and A. A. Kalinin, “An- </a:t>
            </a:r>
            <a:r>
              <a:rPr lang="en-US" sz="2000" dirty="0" err="1">
                <a:latin typeface="+mn-lt"/>
              </a:rPr>
              <a:t>giodysplasia</a:t>
            </a:r>
            <a:r>
              <a:rPr lang="en-US" sz="2000" dirty="0">
                <a:latin typeface="+mn-lt"/>
              </a:rPr>
              <a:t> detection and localization using deep convolutional neural networks,” in </a:t>
            </a:r>
            <a:r>
              <a:rPr lang="en-US" sz="2000" i="1" dirty="0">
                <a:latin typeface="+mn-lt"/>
              </a:rPr>
              <a:t>2018 17th IEEE International Conference on Machine Learning and Applications (ICMLA)</a:t>
            </a:r>
            <a:r>
              <a:rPr lang="en-US" sz="2000" dirty="0">
                <a:latin typeface="+mn-lt"/>
              </a:rPr>
              <a:t>. IEEE, 2018, pp. 612–617. </a:t>
            </a:r>
          </a:p>
          <a:p>
            <a:r>
              <a:rPr lang="en-US" sz="2000" dirty="0">
                <a:latin typeface="+mn-lt"/>
              </a:rPr>
              <a:t>[</a:t>
            </a:r>
            <a:r>
              <a:rPr lang="en-US" altLang="zh-CN" sz="2000" dirty="0">
                <a:latin typeface="+mn-lt"/>
              </a:rPr>
              <a:t>3</a:t>
            </a:r>
            <a:r>
              <a:rPr lang="en-US" sz="2000" dirty="0">
                <a:latin typeface="+mn-lt"/>
              </a:rPr>
              <a:t>]  L.-</a:t>
            </a:r>
            <a:r>
              <a:rPr lang="en-US" sz="2000" dirty="0" err="1">
                <a:latin typeface="+mn-lt"/>
              </a:rPr>
              <a:t>C.Chen,Y.Zhu,G.Papandreou,F.Schroff,andH.Adam,“Encoder</a:t>
            </a:r>
            <a:r>
              <a:rPr lang="en-US" sz="2000" dirty="0">
                <a:latin typeface="+mn-lt"/>
              </a:rPr>
              <a:t>- decoder with </a:t>
            </a:r>
            <a:r>
              <a:rPr lang="en-US" sz="2000" dirty="0" err="1">
                <a:latin typeface="+mn-lt"/>
              </a:rPr>
              <a:t>atrous</a:t>
            </a:r>
            <a:r>
              <a:rPr lang="en-US" sz="2000" dirty="0">
                <a:latin typeface="+mn-lt"/>
              </a:rPr>
              <a:t> separable convolution for semantic image </a:t>
            </a:r>
            <a:r>
              <a:rPr lang="en-US" sz="2000" dirty="0" err="1">
                <a:latin typeface="+mn-lt"/>
              </a:rPr>
              <a:t>segmen</a:t>
            </a:r>
            <a:r>
              <a:rPr lang="en-US" sz="2000" dirty="0">
                <a:latin typeface="+mn-lt"/>
              </a:rPr>
              <a:t>- </a:t>
            </a:r>
            <a:r>
              <a:rPr lang="en-US" sz="2000" dirty="0" err="1">
                <a:latin typeface="+mn-lt"/>
              </a:rPr>
              <a:t>tation</a:t>
            </a:r>
            <a:r>
              <a:rPr lang="en-US" sz="2000" dirty="0">
                <a:latin typeface="+mn-lt"/>
              </a:rPr>
              <a:t>,” in </a:t>
            </a:r>
            <a:r>
              <a:rPr lang="en-US" sz="2000" i="1" dirty="0">
                <a:latin typeface="+mn-lt"/>
              </a:rPr>
              <a:t>Proceedings of the European Conference on Computer Vision (ECCV)</a:t>
            </a:r>
            <a:r>
              <a:rPr lang="en-US" sz="2000" dirty="0">
                <a:latin typeface="+mn-lt"/>
              </a:rPr>
              <a:t>, 2018, pp. 801–818. </a:t>
            </a:r>
          </a:p>
          <a:p>
            <a:r>
              <a:rPr lang="en-US" sz="2000" dirty="0">
                <a:latin typeface="+mn-lt"/>
              </a:rPr>
              <a:t>[</a:t>
            </a:r>
            <a:r>
              <a:rPr lang="en-US" altLang="zh-CN" sz="2000" dirty="0">
                <a:latin typeface="+mn-lt"/>
              </a:rPr>
              <a:t>4</a:t>
            </a:r>
            <a:r>
              <a:rPr lang="en-US" sz="2000" dirty="0">
                <a:latin typeface="+mn-lt"/>
              </a:rPr>
              <a:t>]  B. Singh, H. Li, A. Sharma, and L. S. Davis, “R-fcn-3000 at 30fps: Decoupling detection and classification,” in </a:t>
            </a:r>
            <a:r>
              <a:rPr lang="en-US" sz="2000" i="1" dirty="0">
                <a:latin typeface="+mn-lt"/>
              </a:rPr>
              <a:t>Proceedings of the IEEE Conference on Computer Vision and Pattern Recognition</a:t>
            </a:r>
            <a:r>
              <a:rPr lang="en-US" sz="2000" dirty="0">
                <a:latin typeface="+mn-lt"/>
              </a:rPr>
              <a:t>, 2018, pp. 1081–1090. </a:t>
            </a:r>
            <a:endParaRPr lang="en-US" sz="2000" dirty="0">
              <a:effectLst/>
              <a:latin typeface="+mn-lt"/>
            </a:endParaRPr>
          </a:p>
        </p:txBody>
      </p:sp>
      <p:pic>
        <p:nvPicPr>
          <p:cNvPr id="31" name="Picture 30">
            <a:extLst>
              <a:ext uri="{FF2B5EF4-FFF2-40B4-BE49-F238E27FC236}">
                <a16:creationId xmlns:a16="http://schemas.microsoft.com/office/drawing/2014/main" id="{23AE6337-6076-6B43-8441-A5938577F40D}"/>
              </a:ext>
            </a:extLst>
          </p:cNvPr>
          <p:cNvPicPr>
            <a:picLocks noChangeAspect="1"/>
          </p:cNvPicPr>
          <p:nvPr/>
        </p:nvPicPr>
        <p:blipFill>
          <a:blip r:embed="rId5"/>
          <a:stretch>
            <a:fillRect/>
          </a:stretch>
        </p:blipFill>
        <p:spPr>
          <a:xfrm>
            <a:off x="1450988" y="35041453"/>
            <a:ext cx="12133577" cy="2999876"/>
          </a:xfrm>
          <a:prstGeom prst="rect">
            <a:avLst/>
          </a:prstGeom>
        </p:spPr>
      </p:pic>
      <p:pic>
        <p:nvPicPr>
          <p:cNvPr id="32" name="Picture 31">
            <a:extLst>
              <a:ext uri="{FF2B5EF4-FFF2-40B4-BE49-F238E27FC236}">
                <a16:creationId xmlns:a16="http://schemas.microsoft.com/office/drawing/2014/main" id="{022A7D2D-BA0B-864A-BE77-BE1233CB3198}"/>
              </a:ext>
            </a:extLst>
          </p:cNvPr>
          <p:cNvPicPr>
            <a:picLocks noChangeAspect="1"/>
          </p:cNvPicPr>
          <p:nvPr/>
        </p:nvPicPr>
        <p:blipFill>
          <a:blip r:embed="rId6"/>
          <a:stretch>
            <a:fillRect/>
          </a:stretch>
        </p:blipFill>
        <p:spPr>
          <a:xfrm>
            <a:off x="1661708" y="32549494"/>
            <a:ext cx="11759433" cy="2491957"/>
          </a:xfrm>
          <a:prstGeom prst="rect">
            <a:avLst/>
          </a:prstGeom>
        </p:spPr>
      </p:pic>
      <p:sp>
        <p:nvSpPr>
          <p:cNvPr id="42" name="Rectangle 41">
            <a:extLst>
              <a:ext uri="{FF2B5EF4-FFF2-40B4-BE49-F238E27FC236}">
                <a16:creationId xmlns:a16="http://schemas.microsoft.com/office/drawing/2014/main" id="{7C48F6F1-FB66-3A48-A03F-35932FD7495B}"/>
              </a:ext>
            </a:extLst>
          </p:cNvPr>
          <p:cNvSpPr/>
          <p:nvPr/>
        </p:nvSpPr>
        <p:spPr>
          <a:xfrm>
            <a:off x="1022773" y="21040287"/>
            <a:ext cx="9606365" cy="2923877"/>
          </a:xfrm>
          <a:prstGeom prst="rect">
            <a:avLst/>
          </a:prstGeom>
        </p:spPr>
        <p:txBody>
          <a:bodyPr wrap="square">
            <a:spAutoFit/>
          </a:bodyPr>
          <a:lstStyle/>
          <a:p>
            <a:r>
              <a:rPr lang="en-US" altLang="zh-CN" sz="2400" dirty="0">
                <a:latin typeface="+mj-lt"/>
              </a:rPr>
              <a:t>Experiment</a:t>
            </a:r>
            <a:r>
              <a:rPr lang="zh-CN" altLang="en-US" sz="2400" dirty="0">
                <a:latin typeface="+mj-lt"/>
              </a:rPr>
              <a:t> </a:t>
            </a:r>
            <a:r>
              <a:rPr lang="en-US" altLang="zh-CN" sz="2400" dirty="0">
                <a:latin typeface="+mj-lt"/>
              </a:rPr>
              <a:t>Setup</a:t>
            </a:r>
          </a:p>
          <a:p>
            <a:pPr marL="342900" indent="-342900">
              <a:buFont typeface="Arial" panose="020B0604020202020204" pitchFamily="34" charset="0"/>
              <a:buChar char="•"/>
            </a:pPr>
            <a:r>
              <a:rPr lang="en-US" altLang="zh-CN" sz="2000" dirty="0">
                <a:latin typeface="+mj-lt"/>
              </a:rPr>
              <a:t>Hyper</a:t>
            </a:r>
            <a:r>
              <a:rPr lang="zh-CN" altLang="en-US" sz="2000" dirty="0">
                <a:latin typeface="+mj-lt"/>
              </a:rPr>
              <a:t> </a:t>
            </a:r>
            <a:r>
              <a:rPr lang="en-US" altLang="zh-CN" sz="2000" dirty="0">
                <a:latin typeface="+mj-lt"/>
              </a:rPr>
              <a:t>Parameters:</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5</a:t>
            </a:r>
          </a:p>
          <a:p>
            <a:pPr marL="342900" indent="-342900">
              <a:buFont typeface="Arial" panose="020B0604020202020204" pitchFamily="34" charset="0"/>
              <a:buChar char="•"/>
            </a:pPr>
            <a:r>
              <a:rPr lang="en-US" altLang="zh-CN" sz="2000" dirty="0">
                <a:latin typeface="+mj-lt"/>
              </a:rPr>
              <a:t>Data</a:t>
            </a:r>
            <a:r>
              <a:rPr lang="zh-CN" altLang="en-US" sz="2000" dirty="0">
                <a:latin typeface="+mj-lt"/>
              </a:rPr>
              <a:t> </a:t>
            </a:r>
            <a:r>
              <a:rPr lang="en-US" altLang="zh-CN" sz="2000" dirty="0">
                <a:latin typeface="+mj-lt"/>
              </a:rPr>
              <a:t>Processing:</a:t>
            </a:r>
          </a:p>
          <a:p>
            <a:pPr marL="342900" indent="-342900">
              <a:buFont typeface="Arial" panose="020B0604020202020204" pitchFamily="34" charset="0"/>
              <a:buChar char="•"/>
            </a:pPr>
            <a:r>
              <a:rPr lang="en-US" altLang="zh-CN" sz="2000" dirty="0">
                <a:latin typeface="+mj-lt"/>
              </a:rPr>
              <a:t>Lower</a:t>
            </a:r>
            <a:r>
              <a:rPr lang="zh-CN" altLang="en-US" sz="2000" dirty="0">
                <a:latin typeface="+mj-lt"/>
              </a:rPr>
              <a:t> </a:t>
            </a:r>
            <a:r>
              <a:rPr lang="en-US" altLang="zh-CN" sz="2000" dirty="0">
                <a:latin typeface="+mj-lt"/>
              </a:rPr>
              <a:t>Limit:</a:t>
            </a:r>
            <a:r>
              <a:rPr lang="zh-CN" altLang="en-US" sz="2000" dirty="0">
                <a:latin typeface="+mj-lt"/>
              </a:rPr>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based</a:t>
            </a:r>
            <a:r>
              <a:rPr lang="zh-CN" altLang="en-US" sz="2000" dirty="0"/>
              <a:t> </a:t>
            </a:r>
            <a:r>
              <a:rPr lang="en-US" altLang="zh-CN" sz="2000" dirty="0"/>
              <a:t>on</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Sequences</a:t>
            </a:r>
            <a:r>
              <a:rPr lang="zh-CN" altLang="en-US" sz="2000" dirty="0"/>
              <a:t> </a:t>
            </a:r>
            <a:r>
              <a:rPr lang="en-US" altLang="zh-CN" sz="2000" dirty="0"/>
              <a:t>4,5,11</a:t>
            </a:r>
            <a:r>
              <a:rPr lang="zh-CN" altLang="en-US" sz="2000" dirty="0"/>
              <a:t> </a:t>
            </a:r>
            <a:r>
              <a:rPr lang="en-US" altLang="zh-CN" sz="2000" dirty="0"/>
              <a:t>are</a:t>
            </a:r>
            <a:r>
              <a:rPr lang="zh-CN" altLang="en-US" sz="2000" dirty="0"/>
              <a:t> </a:t>
            </a:r>
            <a:r>
              <a:rPr lang="en-US" altLang="zh-CN" sz="2000" dirty="0"/>
              <a:t>split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of</a:t>
            </a:r>
            <a:r>
              <a:rPr lang="zh-CN" altLang="en-US" sz="2000" dirty="0"/>
              <a:t> </a:t>
            </a:r>
            <a:r>
              <a:rPr lang="en-US" altLang="zh-CN" sz="2000" dirty="0"/>
              <a:t>sequences</a:t>
            </a:r>
            <a:r>
              <a:rPr lang="zh-CN" altLang="en-US" sz="2000" dirty="0"/>
              <a:t> </a:t>
            </a:r>
            <a:r>
              <a:rPr lang="en-US" altLang="zh-CN" sz="2000" dirty="0"/>
              <a:t>are</a:t>
            </a:r>
            <a:r>
              <a:rPr lang="zh-CN" altLang="en-US" sz="2000" dirty="0"/>
              <a:t> </a:t>
            </a:r>
            <a:r>
              <a:rPr lang="en-US" altLang="zh-CN" sz="2000" dirty="0"/>
              <a:t>used</a:t>
            </a:r>
            <a:r>
              <a:rPr lang="zh-CN" altLang="en-US" sz="2000" dirty="0"/>
              <a:t> </a:t>
            </a:r>
            <a:r>
              <a:rPr lang="en-US" altLang="zh-CN" sz="2000" dirty="0"/>
              <a:t>for</a:t>
            </a:r>
            <a:r>
              <a:rPr lang="zh-CN" altLang="en-US" sz="2000" dirty="0"/>
              <a:t> </a:t>
            </a:r>
            <a:r>
              <a:rPr lang="en-US" altLang="zh-CN" sz="2000" dirty="0"/>
              <a:t>training.</a:t>
            </a:r>
            <a:endParaRPr lang="en-US" altLang="zh-CN" sz="2000" dirty="0">
              <a:latin typeface="+mj-lt"/>
            </a:endParaRPr>
          </a:p>
          <a:p>
            <a:pPr marL="342900" lvl="2" indent="-342900">
              <a:buFont typeface="Arial" panose="020B0604020202020204" pitchFamily="34" charset="0"/>
              <a:buChar char="•"/>
            </a:pPr>
            <a:r>
              <a:rPr lang="en-US" altLang="zh-CN" sz="2000" dirty="0"/>
              <a:t>Upper</a:t>
            </a:r>
            <a:r>
              <a:rPr lang="zh-CN" altLang="en-US" sz="2000" dirty="0"/>
              <a:t> </a:t>
            </a:r>
            <a:r>
              <a:rPr lang="en-US" altLang="zh-CN" sz="2000" dirty="0"/>
              <a:t>Limit:</a:t>
            </a:r>
            <a:r>
              <a:rPr lang="zh-CN" altLang="en-US" sz="2000" dirty="0"/>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by</a:t>
            </a:r>
            <a:r>
              <a:rPr lang="zh-CN" altLang="en-US" sz="2000" dirty="0"/>
              <a:t> </a:t>
            </a:r>
            <a:r>
              <a:rPr lang="en-US" altLang="zh-CN" sz="2000" dirty="0"/>
              <a:t>leaving</a:t>
            </a:r>
            <a:r>
              <a:rPr lang="zh-CN" altLang="en-US" sz="2000" dirty="0"/>
              <a:t> </a:t>
            </a:r>
            <a:r>
              <a:rPr lang="en-US" altLang="zh-CN" sz="2000" dirty="0"/>
              <a:t>20%</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out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extract</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80%</a:t>
            </a:r>
            <a:r>
              <a:rPr lang="zh-CN" altLang="en-US" sz="2000" dirty="0"/>
              <a:t> </a:t>
            </a:r>
            <a:r>
              <a:rPr lang="en-US" altLang="zh-CN" sz="2000" dirty="0"/>
              <a:t>frame</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r>
              <a:rPr lang="zh-CN" altLang="en-US" sz="2000" dirty="0"/>
              <a:t> </a:t>
            </a:r>
            <a:r>
              <a:rPr lang="en-US" altLang="zh-CN" sz="2000" dirty="0"/>
              <a:t>serving</a:t>
            </a:r>
            <a:r>
              <a:rPr lang="zh-CN" altLang="en-US" sz="2000" dirty="0"/>
              <a:t> </a:t>
            </a:r>
            <a:r>
              <a:rPr lang="en-US" altLang="zh-CN" sz="2000" dirty="0"/>
              <a:t>as</a:t>
            </a:r>
            <a:r>
              <a:rPr lang="zh-CN" altLang="en-US" sz="2000" dirty="0"/>
              <a:t> </a:t>
            </a:r>
            <a:r>
              <a:rPr lang="en-US" altLang="zh-CN" sz="2000" dirty="0"/>
              <a:t>the</a:t>
            </a:r>
            <a:r>
              <a:rPr lang="zh-CN" altLang="en-US" sz="2000" dirty="0"/>
              <a:t> </a:t>
            </a:r>
            <a:r>
              <a:rPr lang="en-US" altLang="zh-CN" sz="2000" dirty="0"/>
              <a:t>golden</a:t>
            </a:r>
            <a:r>
              <a:rPr lang="zh-CN" altLang="en-US" sz="2000" dirty="0"/>
              <a:t> </a:t>
            </a:r>
            <a:r>
              <a:rPr lang="en-US" altLang="zh-CN" sz="2000" dirty="0"/>
              <a:t>standard</a:t>
            </a:r>
            <a:r>
              <a:rPr lang="zh-CN" altLang="en-US" sz="2000" dirty="0"/>
              <a:t> </a:t>
            </a:r>
            <a:r>
              <a:rPr lang="en-US" altLang="zh-CN" sz="2000" dirty="0"/>
              <a:t>since</a:t>
            </a:r>
            <a:r>
              <a:rPr lang="zh-CN" altLang="en-US" sz="2000" dirty="0"/>
              <a:t> </a:t>
            </a:r>
            <a:r>
              <a:rPr lang="en-US" altLang="zh-CN" sz="2000" dirty="0"/>
              <a:t>it</a:t>
            </a:r>
            <a:r>
              <a:rPr lang="zh-CN" altLang="en-US" sz="2000" dirty="0"/>
              <a:t> </a:t>
            </a:r>
            <a:r>
              <a:rPr lang="en-US" altLang="zh-CN" sz="2000" dirty="0"/>
              <a:t>overfit</a:t>
            </a:r>
            <a:r>
              <a:rPr lang="zh-CN" altLang="en-US" sz="2000" dirty="0"/>
              <a:t> </a:t>
            </a:r>
            <a:r>
              <a:rPr lang="en-US" altLang="zh-CN" sz="2000" dirty="0"/>
              <a:t>well</a:t>
            </a:r>
            <a:r>
              <a:rPr lang="zh-CN" altLang="en-US" sz="2000" dirty="0"/>
              <a:t> </a:t>
            </a:r>
            <a:r>
              <a:rPr lang="en-US" altLang="zh-CN" sz="2000" dirty="0"/>
              <a:t>on</a:t>
            </a:r>
            <a:r>
              <a:rPr lang="zh-CN" altLang="en-US" sz="2000" dirty="0"/>
              <a:t> </a:t>
            </a:r>
            <a:r>
              <a:rPr lang="en-US" altLang="zh-CN" sz="2000" dirty="0"/>
              <a:t>the</a:t>
            </a:r>
            <a:r>
              <a:rPr lang="zh-CN" altLang="en-US" sz="2000" dirty="0"/>
              <a:t> </a:t>
            </a:r>
            <a:r>
              <a:rPr lang="en-US" altLang="zh-CN" sz="2000" dirty="0"/>
              <a:t>training</a:t>
            </a:r>
            <a:r>
              <a:rPr lang="zh-CN" altLang="en-US" sz="2000" dirty="0"/>
              <a:t> </a:t>
            </a:r>
            <a:r>
              <a:rPr lang="en-US" altLang="zh-CN" sz="2000" dirty="0"/>
              <a:t>data.</a:t>
            </a:r>
            <a:r>
              <a:rPr lang="zh-CN" altLang="en-US" sz="2000" dirty="0"/>
              <a:t>  </a:t>
            </a:r>
            <a:endParaRPr lang="en-US" altLang="zh-CN" sz="2000" dirty="0"/>
          </a:p>
          <a:p>
            <a:pPr marL="342900" lvl="2" indent="-342900">
              <a:buFont typeface="Arial" panose="020B0604020202020204" pitchFamily="34" charset="0"/>
              <a:buChar char="•"/>
            </a:pPr>
            <a:r>
              <a:rPr lang="en-US" altLang="zh-CN" sz="2000" dirty="0"/>
              <a:t>Mini</a:t>
            </a:r>
            <a:r>
              <a:rPr lang="zh-CN" altLang="en-US" sz="2000" dirty="0"/>
              <a:t> </a:t>
            </a:r>
            <a:r>
              <a:rPr lang="en-US" altLang="zh-CN" sz="2000" dirty="0"/>
              <a:t>Data:</a:t>
            </a:r>
            <a:r>
              <a:rPr lang="zh-CN" altLang="en-US" sz="2000" dirty="0"/>
              <a:t> </a:t>
            </a:r>
            <a:r>
              <a:rPr lang="en-US" altLang="zh-CN" sz="2000" dirty="0"/>
              <a:t>uniformly</a:t>
            </a:r>
            <a:r>
              <a:rPr lang="zh-CN" altLang="en-US" sz="2000" dirty="0"/>
              <a:t> </a:t>
            </a:r>
            <a:r>
              <a:rPr lang="en-US" altLang="zh-CN" sz="2000" dirty="0"/>
              <a:t>sampled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frames</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p>
        </p:txBody>
      </p:sp>
      <p:pic>
        <p:nvPicPr>
          <p:cNvPr id="46" name="Picture 45">
            <a:extLst>
              <a:ext uri="{FF2B5EF4-FFF2-40B4-BE49-F238E27FC236}">
                <a16:creationId xmlns:a16="http://schemas.microsoft.com/office/drawing/2014/main" id="{66A3DDD2-3892-2448-AA84-023B62B37F8B}"/>
              </a:ext>
            </a:extLst>
          </p:cNvPr>
          <p:cNvPicPr>
            <a:picLocks noChangeAspect="1"/>
          </p:cNvPicPr>
          <p:nvPr/>
        </p:nvPicPr>
        <p:blipFill>
          <a:blip r:embed="rId7"/>
          <a:stretch>
            <a:fillRect/>
          </a:stretch>
        </p:blipFill>
        <p:spPr>
          <a:xfrm>
            <a:off x="10629139" y="21129991"/>
            <a:ext cx="3780124" cy="2005780"/>
          </a:xfrm>
          <a:prstGeom prst="rect">
            <a:avLst/>
          </a:prstGeom>
        </p:spPr>
      </p:pic>
      <p:sp>
        <p:nvSpPr>
          <p:cNvPr id="59" name="Rectangle 58">
            <a:extLst>
              <a:ext uri="{FF2B5EF4-FFF2-40B4-BE49-F238E27FC236}">
                <a16:creationId xmlns:a16="http://schemas.microsoft.com/office/drawing/2014/main" id="{69A1C1B3-F526-0342-A41C-38C28D43066C}"/>
              </a:ext>
            </a:extLst>
          </p:cNvPr>
          <p:cNvSpPr/>
          <p:nvPr/>
        </p:nvSpPr>
        <p:spPr>
          <a:xfrm>
            <a:off x="959982" y="23818158"/>
            <a:ext cx="13311965" cy="5816977"/>
          </a:xfrm>
          <a:prstGeom prst="rect">
            <a:avLst/>
          </a:prstGeom>
        </p:spPr>
        <p:txBody>
          <a:bodyPr wrap="square">
            <a:spAutoFit/>
          </a:bodyPr>
          <a:lstStyle/>
          <a:p>
            <a:pPr lvl="2"/>
            <a:endParaRPr lang="en-US" altLang="zh-CN" sz="2000" dirty="0"/>
          </a:p>
          <a:p>
            <a:pPr lvl="2"/>
            <a:r>
              <a:rPr lang="en-US" altLang="zh-CN" sz="2400" i="1" dirty="0"/>
              <a:t>Super-Label</a:t>
            </a:r>
            <a:r>
              <a:rPr lang="zh-CN" altLang="en-US" sz="2400" i="1" dirty="0"/>
              <a:t> </a:t>
            </a:r>
            <a:r>
              <a:rPr lang="en-US" altLang="zh-CN" sz="2400" dirty="0"/>
              <a:t>Result</a:t>
            </a:r>
          </a:p>
          <a:p>
            <a:pPr marL="342900" lvl="2" indent="-342900">
              <a:buFont typeface="Arial" panose="020B0604020202020204" pitchFamily="34" charset="0"/>
              <a:buChar char="•"/>
            </a:pPr>
            <a:r>
              <a:rPr lang="en-US" sz="2000" dirty="0">
                <a:latin typeface="+mj-lt"/>
              </a:rPr>
              <a:t>The dice score of </a:t>
            </a:r>
            <a:r>
              <a:rPr lang="en-US" sz="2000" dirty="0" err="1">
                <a:latin typeface="+mj-lt"/>
              </a:rPr>
              <a:t>AlbuNet</a:t>
            </a:r>
            <a:r>
              <a:rPr lang="en-US" sz="2000" dirty="0">
                <a:latin typeface="+mj-lt"/>
              </a:rPr>
              <a:t> and DeepLabV3+ can be increased by 0.09 and 0.03 with </a:t>
            </a:r>
            <a:r>
              <a:rPr lang="en-US" sz="2000" i="1" dirty="0">
                <a:latin typeface="+mj-lt"/>
              </a:rPr>
              <a:t>Super- Labe</a:t>
            </a:r>
            <a:r>
              <a:rPr lang="en-US" sz="2000" dirty="0">
                <a:latin typeface="+mj-lt"/>
              </a:rPr>
              <a:t>l</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TABLE</a:t>
            </a:r>
            <a:r>
              <a:rPr lang="zh-CN" altLang="en-US" sz="2000" dirty="0">
                <a:latin typeface="+mj-lt"/>
              </a:rPr>
              <a:t> </a:t>
            </a:r>
            <a:r>
              <a:rPr lang="en-US" altLang="zh-CN" sz="2000" dirty="0">
                <a:latin typeface="+mj-lt"/>
              </a:rPr>
              <a:t>I</a:t>
            </a:r>
            <a:r>
              <a:rPr lang="en-US" sz="2000" dirty="0">
                <a:latin typeface="+mj-lt"/>
              </a:rPr>
              <a:t> </a:t>
            </a:r>
          </a:p>
          <a:p>
            <a:pPr marL="285750" lvl="2" indent="-285750">
              <a:buFont typeface="Arial" panose="020B0604020202020204" pitchFamily="34" charset="0"/>
              <a:buChar char="•"/>
            </a:pPr>
            <a:r>
              <a:rPr lang="en-US" sz="2000" dirty="0"/>
              <a:t>In the extreme case, the </a:t>
            </a:r>
            <a:r>
              <a:rPr lang="en-US" sz="2000" i="1" dirty="0"/>
              <a:t>Super-Label </a:t>
            </a:r>
            <a:r>
              <a:rPr lang="en-US" sz="2000" dirty="0"/>
              <a:t>approach increase</a:t>
            </a:r>
            <a:r>
              <a:rPr lang="en-US" altLang="zh-CN" sz="2000" dirty="0"/>
              <a:t>s</a:t>
            </a:r>
            <a:r>
              <a:rPr lang="en-US" sz="2000" dirty="0"/>
              <a:t> the dice score by 0.24 for an unseen validation image during our experiment</a:t>
            </a:r>
            <a:r>
              <a:rPr lang="en-US" altLang="zh-CN" sz="2000" dirty="0"/>
              <a:t>.</a:t>
            </a:r>
            <a:r>
              <a:rPr lang="zh-CN" altLang="en-US" sz="2000" dirty="0"/>
              <a:t> </a:t>
            </a:r>
            <a:r>
              <a:rPr lang="en-US" altLang="zh-CN" sz="2000" dirty="0"/>
              <a:t>The</a:t>
            </a:r>
            <a:r>
              <a:rPr lang="zh-CN" altLang="en-US" sz="2000" dirty="0"/>
              <a:t> </a:t>
            </a:r>
            <a:r>
              <a:rPr lang="en-US" altLang="zh-CN" sz="2000" dirty="0"/>
              <a:t>result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Figure</a:t>
            </a:r>
            <a:r>
              <a:rPr lang="zh-CN" altLang="en-US" sz="2000" dirty="0"/>
              <a:t> </a:t>
            </a:r>
            <a:r>
              <a:rPr lang="en-US" altLang="zh-CN" sz="2000" dirty="0"/>
              <a:t>7.</a:t>
            </a:r>
          </a:p>
          <a:p>
            <a:pPr marL="285750" lvl="2" indent="-285750">
              <a:buFont typeface="Arial" panose="020B0604020202020204" pitchFamily="34" charset="0"/>
              <a:buChar char="•"/>
            </a:pPr>
            <a:r>
              <a:rPr lang="en-US" sz="2000" dirty="0" err="1"/>
              <a:t>AlbuNet</a:t>
            </a:r>
            <a:r>
              <a:rPr lang="en-US" sz="2000" dirty="0"/>
              <a:t> also outperforms the DeepLabV3+ due to a shallower network, therefore less prone to overfittin</a:t>
            </a:r>
            <a:r>
              <a:rPr lang="en-US" altLang="zh-CN" sz="2000" dirty="0"/>
              <a:t>g</a:t>
            </a:r>
            <a:endParaRPr lang="en-US" sz="2000" dirty="0"/>
          </a:p>
          <a:p>
            <a:pPr lvl="2"/>
            <a:endParaRPr lang="en-US" altLang="zh-CN" sz="2000" dirty="0"/>
          </a:p>
          <a:p>
            <a:pPr lvl="2"/>
            <a:r>
              <a:rPr lang="en-US" altLang="zh-CN" sz="2400" i="1" dirty="0"/>
              <a:t>Mini-Data</a:t>
            </a:r>
            <a:r>
              <a:rPr lang="zh-CN" altLang="en-US" sz="2400" i="1" dirty="0"/>
              <a:t> </a:t>
            </a:r>
            <a:r>
              <a:rPr lang="en-US" altLang="zh-CN" sz="2400" dirty="0"/>
              <a:t>Result</a:t>
            </a:r>
          </a:p>
          <a:p>
            <a:pPr marL="342900" lvl="2" indent="-342900">
              <a:buFont typeface="Arial" panose="020B0604020202020204" pitchFamily="34" charset="0"/>
              <a:buChar char="•"/>
            </a:pPr>
            <a:r>
              <a:rPr lang="en-US" altLang="zh-CN" sz="2000" dirty="0"/>
              <a:t>Wi</a:t>
            </a:r>
            <a:r>
              <a:rPr lang="en-US" sz="2000" dirty="0"/>
              <a:t>th only limited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the</a:t>
            </a:r>
            <a:r>
              <a:rPr lang="en-US" sz="2000" dirty="0"/>
              <a:t> data, </a:t>
            </a:r>
            <a:r>
              <a:rPr lang="en-US" altLang="zh-CN" sz="2000" dirty="0"/>
              <a:t>the</a:t>
            </a:r>
            <a:r>
              <a:rPr lang="zh-CN" altLang="en-US" sz="2000" dirty="0"/>
              <a:t> </a:t>
            </a:r>
            <a:r>
              <a:rPr lang="en-US" altLang="zh-CN" sz="2000" i="1" dirty="0"/>
              <a:t>Super-Label</a:t>
            </a:r>
            <a:r>
              <a:rPr lang="zh-CN" altLang="en-US" sz="2000" dirty="0"/>
              <a:t> </a:t>
            </a:r>
            <a:r>
              <a:rPr lang="en-US" sz="2000" dirty="0"/>
              <a:t>is able to segment the rest of the video sequence</a:t>
            </a:r>
            <a:r>
              <a:rPr lang="zh-CN" altLang="en-US" sz="2000" dirty="0"/>
              <a:t> </a:t>
            </a:r>
            <a:r>
              <a:rPr lang="en-US" altLang="zh-CN" sz="2000" dirty="0"/>
              <a:t>with</a:t>
            </a:r>
            <a:r>
              <a:rPr lang="zh-CN" altLang="en-US" sz="2000" dirty="0"/>
              <a:t> </a:t>
            </a:r>
            <a:r>
              <a:rPr lang="en-US" altLang="zh-CN" sz="2000" dirty="0"/>
              <a:t>dice</a:t>
            </a:r>
            <a:r>
              <a:rPr lang="zh-CN" altLang="en-US" sz="2000" dirty="0"/>
              <a:t> </a:t>
            </a:r>
            <a:r>
              <a:rPr lang="en-US" altLang="zh-CN" sz="2000" dirty="0"/>
              <a:t>score</a:t>
            </a:r>
            <a:r>
              <a:rPr lang="zh-CN" altLang="en-US" sz="2000" dirty="0"/>
              <a:t> </a:t>
            </a:r>
            <a:r>
              <a:rPr lang="en-US" altLang="zh-CN" sz="2000" dirty="0"/>
              <a:t>0.78,</a:t>
            </a:r>
            <a:r>
              <a:rPr lang="zh-CN" altLang="en-US" sz="2000" dirty="0"/>
              <a:t> </a:t>
            </a:r>
            <a:r>
              <a:rPr lang="en-US" altLang="zh-CN" sz="2000" dirty="0"/>
              <a:t>which</a:t>
            </a:r>
            <a:r>
              <a:rPr lang="zh-CN" altLang="en-US" sz="2000" dirty="0"/>
              <a:t> </a:t>
            </a:r>
            <a:r>
              <a:rPr lang="en-US" altLang="zh-CN" sz="2000" dirty="0"/>
              <a:t>is</a:t>
            </a:r>
            <a:r>
              <a:rPr lang="zh-CN" altLang="en-US" sz="2000" dirty="0"/>
              <a:t> </a:t>
            </a:r>
            <a:r>
              <a:rPr lang="en-US" altLang="zh-CN" sz="2000" dirty="0"/>
              <a:t>only</a:t>
            </a:r>
            <a:r>
              <a:rPr lang="zh-CN" altLang="en-US" sz="2000" dirty="0"/>
              <a:t> </a:t>
            </a:r>
            <a:r>
              <a:rPr lang="en-US" altLang="zh-CN" sz="2000" dirty="0"/>
              <a:t>0.09</a:t>
            </a:r>
            <a:r>
              <a:rPr lang="zh-CN" altLang="en-US" sz="2000" dirty="0"/>
              <a:t> </a:t>
            </a:r>
            <a:r>
              <a:rPr lang="en-US" altLang="zh-CN" sz="2000" dirty="0"/>
              <a:t>less</a:t>
            </a:r>
            <a:r>
              <a:rPr lang="zh-CN" altLang="en-US" sz="2000" dirty="0"/>
              <a:t> </a:t>
            </a:r>
            <a:r>
              <a:rPr lang="en-US" altLang="zh-CN" sz="2000" dirty="0"/>
              <a:t>than</a:t>
            </a:r>
            <a:r>
              <a:rPr lang="zh-CN" altLang="en-US" sz="2000" dirty="0"/>
              <a:t> </a:t>
            </a:r>
            <a:r>
              <a:rPr lang="en-US" altLang="zh-CN" sz="2000" dirty="0"/>
              <a:t>upper</a:t>
            </a:r>
            <a:r>
              <a:rPr lang="zh-CN" altLang="en-US" sz="2000" dirty="0"/>
              <a:t> </a:t>
            </a:r>
            <a:r>
              <a:rPr lang="en-US" altLang="zh-CN" sz="2000" dirty="0"/>
              <a:t>limit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p>
          <a:p>
            <a:pPr marL="342900" lvl="2" indent="-342900">
              <a:buFont typeface="Arial" panose="020B0604020202020204" pitchFamily="34" charset="0"/>
              <a:buChar char="•"/>
            </a:pPr>
            <a:r>
              <a:rPr lang="en-US" altLang="zh-CN" sz="2000" dirty="0"/>
              <a:t>In</a:t>
            </a:r>
            <a:r>
              <a:rPr lang="zh-CN" altLang="en-US" sz="2000" dirty="0"/>
              <a:t> </a:t>
            </a:r>
            <a:r>
              <a:rPr lang="en-US" altLang="zh-CN" sz="2000" dirty="0"/>
              <a:t>the</a:t>
            </a:r>
            <a:r>
              <a:rPr lang="zh-CN" altLang="en-US" sz="2000" dirty="0"/>
              <a:t> </a:t>
            </a:r>
            <a:r>
              <a:rPr lang="en-US" altLang="zh-CN" sz="2000" dirty="0"/>
              <a:t>Mini-Data</a:t>
            </a:r>
            <a:r>
              <a:rPr lang="zh-CN" altLang="en-US" sz="2000" dirty="0"/>
              <a:t> </a:t>
            </a:r>
            <a:r>
              <a:rPr lang="en-US" altLang="zh-CN" sz="2000" dirty="0"/>
              <a:t>test,</a:t>
            </a:r>
            <a:r>
              <a:rPr lang="zh-CN" altLang="en-US" sz="2000" dirty="0"/>
              <a:t> </a:t>
            </a:r>
            <a:r>
              <a:rPr lang="en-US" altLang="zh-CN" sz="2000" dirty="0"/>
              <a:t>the</a:t>
            </a:r>
            <a:r>
              <a:rPr lang="zh-CN" altLang="en-US" sz="2000" dirty="0"/>
              <a:t> </a:t>
            </a:r>
            <a:r>
              <a:rPr lang="en-US" altLang="zh-CN" sz="2000" dirty="0"/>
              <a:t>DeepLabV3+</a:t>
            </a:r>
            <a:r>
              <a:rPr lang="zh-CN" altLang="en-US" sz="2000" dirty="0"/>
              <a:t> </a:t>
            </a:r>
            <a:r>
              <a:rPr lang="en-US" altLang="zh-CN" sz="2000" dirty="0"/>
              <a:t>with</a:t>
            </a:r>
            <a:r>
              <a:rPr lang="zh-CN" altLang="en-US" sz="2000" dirty="0"/>
              <a:t> </a:t>
            </a:r>
            <a:r>
              <a:rPr lang="en-US" altLang="zh-CN" sz="2000" dirty="0"/>
              <a:t>Super-Label</a:t>
            </a:r>
            <a:r>
              <a:rPr lang="zh-CN" altLang="en-US" sz="2000" dirty="0"/>
              <a:t> </a:t>
            </a:r>
            <a:r>
              <a:rPr lang="en-US" altLang="zh-CN" sz="2000" dirty="0"/>
              <a:t>outperforms</a:t>
            </a:r>
            <a:r>
              <a:rPr lang="zh-CN" altLang="en-US" sz="2000" dirty="0"/>
              <a:t> </a:t>
            </a:r>
            <a:r>
              <a:rPr lang="en-US" altLang="zh-CN" sz="2000" dirty="0"/>
              <a:t>DeepLabV3+</a:t>
            </a:r>
            <a:r>
              <a:rPr lang="zh-CN" altLang="en-US" sz="2000" dirty="0"/>
              <a:t> </a:t>
            </a:r>
            <a:r>
              <a:rPr lang="en-US" altLang="zh-CN" sz="2000" dirty="0"/>
              <a:t>by</a:t>
            </a:r>
            <a:r>
              <a:rPr lang="zh-CN" altLang="en-US" sz="2000" dirty="0"/>
              <a:t> </a:t>
            </a:r>
            <a:r>
              <a:rPr lang="en-US" altLang="zh-CN" sz="2000" dirty="0"/>
              <a:t>0.04</a:t>
            </a:r>
            <a:r>
              <a:rPr lang="zh-CN" altLang="en-US" sz="2000" dirty="0"/>
              <a:t> </a:t>
            </a:r>
            <a:r>
              <a:rPr lang="en-US" altLang="zh-CN" sz="2000" dirty="0"/>
              <a:t>without</a:t>
            </a:r>
            <a:r>
              <a:rPr lang="zh-CN" altLang="en-US" sz="2000" dirty="0"/>
              <a:t> </a:t>
            </a:r>
            <a:r>
              <a:rPr lang="en-US" altLang="zh-CN" sz="2000" dirty="0"/>
              <a:t>augmentation</a:t>
            </a:r>
            <a:r>
              <a:rPr lang="zh-CN" altLang="en-US" sz="2000" dirty="0"/>
              <a:t> </a:t>
            </a:r>
            <a:r>
              <a:rPr lang="en-US" altLang="zh-CN" sz="2000" dirty="0"/>
              <a:t>and</a:t>
            </a:r>
            <a:r>
              <a:rPr lang="zh-CN" altLang="en-US" sz="2000" dirty="0"/>
              <a:t> </a:t>
            </a:r>
            <a:r>
              <a:rPr lang="en-US" altLang="zh-CN" sz="2000" dirty="0"/>
              <a:t>0.06</a:t>
            </a:r>
            <a:r>
              <a:rPr lang="zh-CN" altLang="en-US" sz="2000" dirty="0"/>
              <a:t> </a:t>
            </a:r>
            <a:r>
              <a:rPr lang="en-US" altLang="zh-CN" sz="2000" dirty="0"/>
              <a:t>with</a:t>
            </a:r>
            <a:r>
              <a:rPr lang="zh-CN" altLang="en-US" sz="2000" dirty="0"/>
              <a:t> </a:t>
            </a:r>
            <a:r>
              <a:rPr lang="en-US" altLang="zh-CN" sz="2000" dirty="0"/>
              <a:t>augmentation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endParaRPr lang="en-US" sz="2000" dirty="0"/>
          </a:p>
          <a:p>
            <a:pPr marL="342900" lvl="2" indent="-342900">
              <a:buFont typeface="Arial" panose="020B0604020202020204" pitchFamily="34" charset="0"/>
              <a:buChar char="•"/>
            </a:pPr>
            <a:r>
              <a:rPr lang="en-US" sz="2000" dirty="0"/>
              <a:t>However, for small objects with only few pixels, such as the needle class (only 9 frames containing this classes, with a total of 4754 pixels), we only successfully segmented it with the ”upper limit” data splitting technique. </a:t>
            </a:r>
          </a:p>
          <a:p>
            <a:pPr marL="342900" lvl="2" indent="-342900">
              <a:buFont typeface="Arial" panose="020B0604020202020204" pitchFamily="34" charset="0"/>
              <a:buChar char="•"/>
            </a:pPr>
            <a:r>
              <a:rPr lang="en-US" altLang="zh-CN" sz="2000" dirty="0"/>
              <a:t>M</a:t>
            </a:r>
            <a:r>
              <a:rPr lang="en-US" sz="2000" dirty="0"/>
              <a:t>ore data should be beneficial for learning this class, for which augmentation and increased dice loss weight could not help. </a:t>
            </a:r>
          </a:p>
          <a:p>
            <a:pPr lvl="2"/>
            <a:endParaRPr lang="en-US" altLang="zh-CN" sz="2400" dirty="0"/>
          </a:p>
          <a:p>
            <a:pPr lvl="2"/>
            <a:endParaRPr lang="en-US" altLang="zh-CN" sz="2000" dirty="0"/>
          </a:p>
        </p:txBody>
      </p:sp>
      <p:pic>
        <p:nvPicPr>
          <p:cNvPr id="60" name="Picture 59">
            <a:extLst>
              <a:ext uri="{FF2B5EF4-FFF2-40B4-BE49-F238E27FC236}">
                <a16:creationId xmlns:a16="http://schemas.microsoft.com/office/drawing/2014/main" id="{F2F8E264-7DCD-5241-844C-C4BD640EDCD8}"/>
              </a:ext>
            </a:extLst>
          </p:cNvPr>
          <p:cNvPicPr>
            <a:picLocks noChangeAspect="1"/>
          </p:cNvPicPr>
          <p:nvPr/>
        </p:nvPicPr>
        <p:blipFill>
          <a:blip r:embed="rId8"/>
          <a:stretch>
            <a:fillRect/>
          </a:stretch>
        </p:blipFill>
        <p:spPr>
          <a:xfrm>
            <a:off x="15824727" y="16121547"/>
            <a:ext cx="13386491" cy="4830177"/>
          </a:xfrm>
          <a:prstGeom prst="rect">
            <a:avLst/>
          </a:prstGeom>
        </p:spPr>
      </p:pic>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B5359475-9597-0041-80C3-45047EAED2C0}"/>
                  </a:ext>
                </a:extLst>
              </p:cNvPr>
              <p:cNvSpPr/>
              <p:nvPr/>
            </p:nvSpPr>
            <p:spPr>
              <a:xfrm>
                <a:off x="15824727" y="21458392"/>
                <a:ext cx="13294135" cy="2697790"/>
              </a:xfrm>
              <a:prstGeom prst="rect">
                <a:avLst/>
              </a:prstGeom>
            </p:spPr>
            <p:txBody>
              <a:bodyPr wrap="square">
                <a:spAutoFit/>
              </a:bodyPr>
              <a:lstStyle/>
              <a:p>
                <a:r>
                  <a:rPr lang="en-US" altLang="zh-CN" sz="2400" i="1" dirty="0"/>
                  <a:t>Super-Label</a:t>
                </a:r>
                <a:endParaRPr lang="en-US" sz="3000" i="1" dirty="0">
                  <a:latin typeface="+mj-lt"/>
                </a:endParaRPr>
              </a:p>
              <a:p>
                <a:pPr marL="342900" indent="-342900">
                  <a:buFont typeface="Arial" panose="020B0604020202020204" pitchFamily="34" charset="0"/>
                  <a:buChar char="•"/>
                </a:pPr>
                <a:r>
                  <a:rPr lang="en-US" sz="2000" dirty="0">
                    <a:latin typeface="+mj-lt"/>
                  </a:rPr>
                  <a:t>We adopted this idea</a:t>
                </a:r>
                <a:r>
                  <a:rPr lang="zh-CN" altLang="en-US" sz="2000" dirty="0">
                    <a:latin typeface="+mj-lt"/>
                  </a:rPr>
                  <a:t> </a:t>
                </a:r>
                <a:r>
                  <a:rPr lang="en-US" altLang="zh-CN" sz="2000" dirty="0">
                    <a:latin typeface="+mj-lt"/>
                  </a:rPr>
                  <a:t>of</a:t>
                </a:r>
                <a:r>
                  <a:rPr lang="zh-CN" altLang="en-US" sz="2000" dirty="0">
                    <a:latin typeface="+mj-lt"/>
                  </a:rPr>
                  <a:t> </a:t>
                </a:r>
                <a:r>
                  <a:rPr lang="en-US" altLang="zh-CN" sz="2000" i="1" dirty="0">
                    <a:latin typeface="+mj-lt"/>
                  </a:rPr>
                  <a:t>Super-Label</a:t>
                </a:r>
                <a:r>
                  <a:rPr lang="en-US" sz="2000" dirty="0">
                    <a:latin typeface="+mj-lt"/>
                  </a:rPr>
                  <a:t> </a:t>
                </a:r>
                <a:r>
                  <a:rPr lang="en-US" altLang="zh-CN" sz="2000" dirty="0">
                    <a:latin typeface="+mj-lt"/>
                  </a:rPr>
                  <a:t>from[4]</a:t>
                </a:r>
                <a:r>
                  <a:rPr lang="zh-CN" altLang="en-US" sz="2000" dirty="0">
                    <a:latin typeface="+mj-lt"/>
                  </a:rPr>
                  <a:t> </a:t>
                </a:r>
                <a:r>
                  <a:rPr lang="en-US" sz="2000" dirty="0">
                    <a:latin typeface="+mj-lt"/>
                  </a:rPr>
                  <a:t>for segmentation by adding two different classification layers - super and sub - in the network,</a:t>
                </a:r>
                <a:r>
                  <a:rPr lang="zh-CN" altLang="en-US" sz="2000" dirty="0">
                    <a:latin typeface="+mj-lt"/>
                  </a:rPr>
                  <a:t> </a:t>
                </a:r>
                <a:r>
                  <a:rPr lang="en-US" sz="2000" dirty="0">
                    <a:latin typeface="+mj-lt"/>
                  </a:rPr>
                  <a:t>with the same encoding and decoding path fro</a:t>
                </a:r>
                <a:r>
                  <a:rPr lang="en-US" altLang="zh-CN" sz="2000" dirty="0">
                    <a:latin typeface="+mj-lt"/>
                  </a:rPr>
                  <a:t>m</a:t>
                </a:r>
                <a:r>
                  <a:rPr lang="zh-CN" altLang="en-US" sz="2000" dirty="0">
                    <a:latin typeface="+mj-lt"/>
                  </a:rPr>
                  <a:t> </a:t>
                </a:r>
                <a:r>
                  <a:rPr lang="en-US" altLang="zh-CN" sz="2000" dirty="0">
                    <a:latin typeface="+mj-lt"/>
                  </a:rPr>
                  <a:t>DeepLabV3+</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4</a:t>
                </a:r>
              </a:p>
              <a:p>
                <a:pPr marL="342900" indent="-342900">
                  <a:buFont typeface="Arial" panose="020B0604020202020204" pitchFamily="34" charset="0"/>
                  <a:buChar char="•"/>
                </a:pPr>
                <a:r>
                  <a:rPr lang="en-US" altLang="zh-CN" sz="2000" dirty="0">
                    <a:latin typeface="+mj-lt"/>
                  </a:rPr>
                  <a:t>Super-Label:</a:t>
                </a:r>
                <a:r>
                  <a:rPr lang="zh-CN" altLang="en-US" sz="2000" dirty="0">
                    <a:latin typeface="+mj-lt"/>
                  </a:rPr>
                  <a:t> </a:t>
                </a:r>
                <a:r>
                  <a:rPr lang="en-US" altLang="zh-CN" sz="2000" dirty="0">
                    <a:latin typeface="+mj-lt"/>
                  </a:rPr>
                  <a:t>2</a:t>
                </a:r>
                <a:r>
                  <a:rPr lang="zh-CN" altLang="en-US" sz="2000" dirty="0">
                    <a:latin typeface="+mj-lt"/>
                  </a:rPr>
                  <a:t> </a:t>
                </a:r>
                <a:r>
                  <a:rPr lang="en-US" altLang="zh-CN" sz="2000" dirty="0">
                    <a:latin typeface="+mj-lt"/>
                  </a:rPr>
                  <a:t>classes,</a:t>
                </a:r>
                <a:r>
                  <a:rPr lang="zh-CN" altLang="en-US" sz="2000" dirty="0">
                    <a:latin typeface="+mj-lt"/>
                  </a:rPr>
                  <a:t> </a:t>
                </a:r>
                <a:r>
                  <a:rPr lang="en-US" altLang="zh-CN" sz="2000" dirty="0">
                    <a:latin typeface="+mj-lt"/>
                  </a:rPr>
                  <a:t>tool</a:t>
                </a:r>
                <a:r>
                  <a:rPr lang="zh-CN" altLang="en-US" sz="2000" dirty="0">
                    <a:latin typeface="+mj-lt"/>
                  </a:rPr>
                  <a:t> </a:t>
                </a:r>
                <a:r>
                  <a:rPr lang="en-US" altLang="zh-CN" sz="2000" dirty="0">
                    <a:latin typeface="+mj-lt"/>
                  </a:rPr>
                  <a:t>and</a:t>
                </a:r>
                <a:r>
                  <a:rPr lang="zh-CN" altLang="en-US" sz="2000" dirty="0">
                    <a:latin typeface="+mj-lt"/>
                  </a:rPr>
                  <a:t> </a:t>
                </a:r>
                <a:r>
                  <a:rPr lang="en-US" altLang="zh-CN" sz="2000" dirty="0">
                    <a:latin typeface="+mj-lt"/>
                  </a:rPr>
                  <a:t>background</a:t>
                </a:r>
              </a:p>
              <a:p>
                <a:pPr marL="342900" indent="-342900">
                  <a:buFont typeface="Arial" panose="020B0604020202020204" pitchFamily="34" charset="0"/>
                  <a:buChar char="•"/>
                </a:pPr>
                <a:r>
                  <a:rPr lang="en-US" altLang="zh-CN" sz="2000" dirty="0">
                    <a:latin typeface="+mj-lt"/>
                  </a:rPr>
                  <a:t>Tool</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latin typeface="+mj-lt"/>
                  </a:rPr>
                  <a:t>[1,2,3,6,7,8,9,11]</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1</a:t>
                </a:r>
              </a:p>
              <a:p>
                <a:pPr marL="342900" indent="-342900">
                  <a:buFont typeface="Arial" panose="020B0604020202020204" pitchFamily="34" charset="0"/>
                  <a:buChar char="•"/>
                </a:pPr>
                <a:r>
                  <a:rPr lang="en-US" altLang="zh-CN" sz="2000" dirty="0">
                    <a:latin typeface="+mj-lt"/>
                  </a:rPr>
                  <a:t>Background</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t>[0,4,5,10]</a:t>
                </a:r>
              </a:p>
              <a:p>
                <a:pPr marL="342900" indent="-342900">
                  <a:buFont typeface="Arial" panose="020B0604020202020204" pitchFamily="34" charset="0"/>
                  <a:buChar char="•"/>
                </a:pP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𝑙</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ea typeface="Cambria Math" panose="02040503050406030204" pitchFamily="18" charset="0"/>
                      </a:rPr>
                      <m:t> </m:t>
                    </m:r>
                    <m:r>
                      <a:rPr lang="en-US" altLang="zh-CN" sz="2000" i="1">
                        <a:solidFill>
                          <a:schemeClr val="tx1"/>
                        </a:solidFill>
                        <a:latin typeface="Cambria Math" panose="02040503050406030204" pitchFamily="18" charset="0"/>
                        <a:ea typeface="Cambria Math" panose="02040503050406030204" pitchFamily="18" charset="0"/>
                      </a:rPr>
                      <m:t>𝜆</m:t>
                    </m:r>
                    <m:r>
                      <a:rPr lang="en-US" altLang="zh-CN" sz="2000" b="0" i="1" smtClean="0">
                        <a:solidFill>
                          <a:schemeClr val="tx1"/>
                        </a:solidFill>
                        <a:latin typeface="Cambria Math" panose="02040503050406030204" pitchFamily="18" charset="0"/>
                        <a:ea typeface="Cambria Math" panose="02040503050406030204" pitchFamily="18" charset="0"/>
                      </a:rPr>
                      <m:t> ∙</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oMath>
                </a14:m>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where</a:t>
                </a:r>
                <a:r>
                  <a:rPr lang="zh-CN" altLang="en-US" sz="2000" dirty="0">
                    <a:solidFill>
                      <a:schemeClr val="tx1"/>
                    </a:solidFill>
                  </a:rPr>
                  <a:t> </a:t>
                </a:r>
                <a:r>
                  <a:rPr lang="en-US" altLang="zh-CN" sz="2000" dirty="0">
                    <a:solidFill>
                      <a:schemeClr val="tx1"/>
                    </a:solidFill>
                  </a:rPr>
                  <a:t>l</a:t>
                </a:r>
                <a:r>
                  <a:rPr lang="zh-CN" altLang="en-US" sz="2000" dirty="0">
                    <a:solidFill>
                      <a:schemeClr val="tx1"/>
                    </a:solidFill>
                  </a:rPr>
                  <a:t> </a:t>
                </a:r>
                <a:r>
                  <a:rPr lang="en-US" altLang="zh-CN" sz="2000" dirty="0">
                    <a:solidFill>
                      <a:schemeClr val="tx1"/>
                    </a:solidFill>
                  </a:rPr>
                  <a:t>indicates</a:t>
                </a:r>
                <a:r>
                  <a:rPr lang="zh-CN" altLang="en-US" sz="2000" dirty="0">
                    <a:solidFill>
                      <a:schemeClr val="tx1"/>
                    </a:solidFill>
                  </a:rPr>
                  <a:t> </a:t>
                </a:r>
                <a:r>
                  <a:rPr lang="en-US" altLang="zh-CN" sz="2000" dirty="0">
                    <a:solidFill>
                      <a:schemeClr val="tx1"/>
                    </a:solidFill>
                  </a:rPr>
                  <a:t>loss</a:t>
                </a: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𝑡𝑜𝑡𝑎𝑙</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oMath>
                </a14:m>
                <a:r>
                  <a:rPr lang="en-US" altLang="zh-CN" sz="2000" dirty="0">
                    <a:solidFill>
                      <a:schemeClr val="tx1"/>
                    </a:solidFill>
                  </a:rPr>
                  <a:t>,</a:t>
                </a:r>
                <a:r>
                  <a:rPr lang="zh-CN" altLang="en-US" sz="2000" dirty="0">
                    <a:solidFill>
                      <a:schemeClr val="tx1"/>
                    </a:solidFill>
                  </a:rPr>
                  <a:t> </a:t>
                </a:r>
                <a:r>
                  <a:rPr lang="en-US" sz="2000" dirty="0">
                    <a:solidFill>
                      <a:schemeClr val="tx1"/>
                    </a:solidFill>
                  </a:rPr>
                  <a:t>where s is the score, j is the j</a:t>
                </a:r>
                <a:r>
                  <a:rPr lang="en-US" altLang="zh-CN" sz="2000" dirty="0">
                    <a:solidFill>
                      <a:schemeClr val="tx1"/>
                    </a:solidFill>
                  </a:rPr>
                  <a:t>-</a:t>
                </a:r>
                <a:r>
                  <a:rPr lang="en-US" sz="2000" dirty="0" err="1">
                    <a:solidFill>
                      <a:schemeClr val="tx1"/>
                    </a:solidFill>
                  </a:rPr>
                  <a:t>th</a:t>
                </a:r>
                <a:r>
                  <a:rPr lang="en-US" sz="2000" dirty="0">
                    <a:solidFill>
                      <a:schemeClr val="tx1"/>
                    </a:solidFill>
                  </a:rPr>
                  <a:t> sub class under </a:t>
                </a:r>
                <a:r>
                  <a:rPr lang="en-US" sz="2000" dirty="0" err="1">
                    <a:solidFill>
                      <a:schemeClr val="tx1"/>
                    </a:solidFill>
                  </a:rPr>
                  <a:t>i</a:t>
                </a:r>
                <a:r>
                  <a:rPr lang="en-US" altLang="zh-CN" sz="2000" dirty="0" err="1">
                    <a:solidFill>
                      <a:schemeClr val="tx1"/>
                    </a:solidFill>
                  </a:rPr>
                  <a:t>-</a:t>
                </a:r>
                <a:r>
                  <a:rPr lang="en-US" sz="2000" dirty="0" err="1">
                    <a:solidFill>
                      <a:schemeClr val="tx1"/>
                    </a:solidFill>
                  </a:rPr>
                  <a:t>th</a:t>
                </a:r>
                <a:r>
                  <a:rPr lang="en-US" sz="2000" dirty="0">
                    <a:solidFill>
                      <a:schemeClr val="tx1"/>
                    </a:solidFill>
                  </a:rPr>
                  <a:t> super class. </a:t>
                </a:r>
              </a:p>
            </p:txBody>
          </p:sp>
        </mc:Choice>
        <mc:Fallback>
          <p:sp>
            <p:nvSpPr>
              <p:cNvPr id="61" name="Rectangle 60">
                <a:extLst>
                  <a:ext uri="{FF2B5EF4-FFF2-40B4-BE49-F238E27FC236}">
                    <a16:creationId xmlns:a16="http://schemas.microsoft.com/office/drawing/2014/main" id="{B5359475-9597-0041-80C3-45047EAED2C0}"/>
                  </a:ext>
                </a:extLst>
              </p:cNvPr>
              <p:cNvSpPr>
                <a:spLocks noRot="1" noChangeAspect="1" noMove="1" noResize="1" noEditPoints="1" noAdjustHandles="1" noChangeArrowheads="1" noChangeShapeType="1" noTextEdit="1"/>
              </p:cNvSpPr>
              <p:nvPr/>
            </p:nvSpPr>
            <p:spPr>
              <a:xfrm>
                <a:off x="15824727" y="21458392"/>
                <a:ext cx="13294135" cy="2697790"/>
              </a:xfrm>
              <a:prstGeom prst="rect">
                <a:avLst/>
              </a:prstGeom>
              <a:blipFill>
                <a:blip r:embed="rId9"/>
                <a:stretch>
                  <a:fillRect l="-668" t="-1878" r="-286" b="-1878"/>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B3DBA679-1094-5B43-BEA1-53BDA1D97CC9}"/>
              </a:ext>
            </a:extLst>
          </p:cNvPr>
          <p:cNvSpPr/>
          <p:nvPr/>
        </p:nvSpPr>
        <p:spPr>
          <a:xfrm>
            <a:off x="15732372" y="15010699"/>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Methodology</a:t>
            </a:r>
            <a:endParaRPr lang="en-US" sz="4800" dirty="0">
              <a:solidFill>
                <a:schemeClr val="bg1"/>
              </a:solidFill>
              <a:latin typeface="Arial" charset="0"/>
              <a:ea typeface="Arial" charset="0"/>
              <a:cs typeface="Arial" charset="0"/>
            </a:endParaRPr>
          </a:p>
        </p:txBody>
      </p:sp>
      <p:sp>
        <p:nvSpPr>
          <p:cNvPr id="63" name="Rectangle 62">
            <a:extLst>
              <a:ext uri="{FF2B5EF4-FFF2-40B4-BE49-F238E27FC236}">
                <a16:creationId xmlns:a16="http://schemas.microsoft.com/office/drawing/2014/main" id="{00714556-4C1C-D740-ACB6-BE120DD25E0A}"/>
              </a:ext>
            </a:extLst>
          </p:cNvPr>
          <p:cNvSpPr/>
          <p:nvPr/>
        </p:nvSpPr>
        <p:spPr>
          <a:xfrm>
            <a:off x="15806898" y="24407581"/>
            <a:ext cx="13386490" cy="2277547"/>
          </a:xfrm>
          <a:prstGeom prst="rect">
            <a:avLst/>
          </a:prstGeom>
        </p:spPr>
        <p:txBody>
          <a:bodyPr wrap="square">
            <a:spAutoFit/>
          </a:bodyPr>
          <a:lstStyle/>
          <a:p>
            <a:r>
              <a:rPr lang="en-US" altLang="zh-CN" sz="2400" i="1" dirty="0"/>
              <a:t>Mini-Data</a:t>
            </a:r>
            <a:endParaRPr lang="en-US" sz="3000" i="1" dirty="0"/>
          </a:p>
          <a:p>
            <a:pPr marL="342900" indent="-342900">
              <a:buFont typeface="Arial" panose="020B0604020202020204" pitchFamily="34" charset="0"/>
              <a:buChar char="•"/>
            </a:pPr>
            <a:r>
              <a:rPr lang="en-US" sz="2000" dirty="0"/>
              <a:t>Challeng</a:t>
            </a:r>
            <a:r>
              <a:rPr lang="en-US" altLang="zh-CN" sz="2000" dirty="0"/>
              <a:t>e</a:t>
            </a:r>
            <a:r>
              <a:rPr lang="zh-CN" altLang="en-US" sz="2000" dirty="0"/>
              <a:t> </a:t>
            </a:r>
            <a:r>
              <a:rPr lang="en-US" altLang="zh-CN" sz="2000" dirty="0"/>
              <a:t>to</a:t>
            </a:r>
            <a:r>
              <a:rPr lang="zh-CN" altLang="en-US" sz="2000" dirty="0"/>
              <a:t> </a:t>
            </a:r>
            <a:r>
              <a:rPr lang="en-US" altLang="zh-CN" sz="2000" dirty="0"/>
              <a:t>predict</a:t>
            </a:r>
            <a:r>
              <a:rPr lang="zh-CN" altLang="en-US" sz="2000" dirty="0"/>
              <a:t> </a:t>
            </a:r>
            <a:r>
              <a:rPr lang="en-US" sz="2000" dirty="0"/>
              <a:t>an object</a:t>
            </a:r>
            <a:r>
              <a:rPr lang="zh-CN" altLang="en-US" sz="2000" dirty="0"/>
              <a:t> </a:t>
            </a:r>
            <a:r>
              <a:rPr lang="en-US" altLang="zh-CN" sz="2000" dirty="0"/>
              <a:t>never</a:t>
            </a:r>
            <a:r>
              <a:rPr lang="zh-CN" altLang="en-US" sz="2000" dirty="0"/>
              <a:t> </a:t>
            </a:r>
            <a:r>
              <a:rPr lang="en-US" altLang="zh-CN" sz="2000" dirty="0"/>
              <a:t>seen</a:t>
            </a:r>
            <a:r>
              <a:rPr lang="en-US" sz="2000" dirty="0"/>
              <a:t> </a:t>
            </a:r>
            <a:r>
              <a:rPr lang="en-US" altLang="zh-CN" sz="2000" dirty="0"/>
              <a:t>due</a:t>
            </a:r>
            <a:r>
              <a:rPr lang="zh-CN" altLang="en-US" sz="2000" dirty="0"/>
              <a:t> </a:t>
            </a:r>
            <a:r>
              <a:rPr lang="en-US" altLang="zh-CN" sz="2000" dirty="0"/>
              <a:t>to</a:t>
            </a:r>
            <a:r>
              <a:rPr lang="zh-CN" altLang="en-US" sz="2000" dirty="0"/>
              <a:t> </a:t>
            </a:r>
            <a:r>
              <a:rPr lang="en-US" sz="2000" dirty="0"/>
              <a:t>the limited training data available (2235 image in total) and the distinct distribution of object visual appearances of different video sequences. </a:t>
            </a:r>
            <a:r>
              <a:rPr lang="en-US" altLang="zh-CN" sz="2000" dirty="0"/>
              <a:t>Figure</a:t>
            </a:r>
            <a:r>
              <a:rPr lang="zh-CN" altLang="en-US" sz="2000" dirty="0"/>
              <a:t> </a:t>
            </a:r>
            <a:r>
              <a:rPr lang="en-US" altLang="zh-CN" sz="2000" dirty="0"/>
              <a:t>6</a:t>
            </a:r>
            <a:endParaRPr lang="en-US" sz="2000" dirty="0"/>
          </a:p>
          <a:p>
            <a:pPr marL="342900" indent="-342900">
              <a:buFont typeface="Arial" panose="020B0604020202020204" pitchFamily="34" charset="0"/>
              <a:buChar char="•"/>
            </a:pPr>
            <a:r>
              <a:rPr lang="en-US" sz="2000" dirty="0"/>
              <a:t>Thus, we proposed to split data and validation by sampling only 20% of a given video sequence and generalizing the network to the rest of 80% in order to include more diversity with the same amount of annotated data. </a:t>
            </a:r>
            <a:endParaRPr lang="en-US" sz="3600" dirty="0"/>
          </a:p>
          <a:p>
            <a:endParaRPr lang="en-US" sz="2400" dirty="0"/>
          </a:p>
          <a:p>
            <a:endParaRPr lang="en-US" dirty="0">
              <a:solidFill>
                <a:schemeClr val="tx1"/>
              </a:solidFill>
            </a:endParaRPr>
          </a:p>
        </p:txBody>
      </p:sp>
      <p:sp>
        <p:nvSpPr>
          <p:cNvPr id="77" name="TextBox 76">
            <a:extLst>
              <a:ext uri="{FF2B5EF4-FFF2-40B4-BE49-F238E27FC236}">
                <a16:creationId xmlns:a16="http://schemas.microsoft.com/office/drawing/2014/main" id="{D76A6CCE-F009-1E4F-82F5-342E4DA979E0}"/>
              </a:ext>
            </a:extLst>
          </p:cNvPr>
          <p:cNvSpPr txBox="1"/>
          <p:nvPr/>
        </p:nvSpPr>
        <p:spPr>
          <a:xfrm>
            <a:off x="11358466" y="23214951"/>
            <a:ext cx="2321469" cy="307777"/>
          </a:xfrm>
          <a:prstGeom prst="rect">
            <a:avLst/>
          </a:prstGeom>
          <a:noFill/>
        </p:spPr>
        <p:txBody>
          <a:bodyPr wrap="none" rtlCol="0">
            <a:spAutoFit/>
          </a:bodyPr>
          <a:lstStyle/>
          <a:p>
            <a:r>
              <a:rPr lang="en-US" altLang="zh-CN" dirty="0"/>
              <a:t>Figure</a:t>
            </a:r>
            <a:r>
              <a:rPr lang="zh-CN" altLang="en-US" dirty="0"/>
              <a:t> </a:t>
            </a:r>
            <a:r>
              <a:rPr lang="en-US" altLang="zh-CN" dirty="0"/>
              <a:t>5:</a:t>
            </a:r>
            <a:r>
              <a:rPr lang="zh-CN" altLang="en-US" dirty="0"/>
              <a:t> </a:t>
            </a:r>
            <a:r>
              <a:rPr lang="en-US" altLang="zh-CN" dirty="0"/>
              <a:t>Hyperparameters</a:t>
            </a:r>
            <a:endParaRPr lang="en-US" dirty="0"/>
          </a:p>
        </p:txBody>
      </p:sp>
      <p:sp>
        <p:nvSpPr>
          <p:cNvPr id="79" name="TextBox 78">
            <a:extLst>
              <a:ext uri="{FF2B5EF4-FFF2-40B4-BE49-F238E27FC236}">
                <a16:creationId xmlns:a16="http://schemas.microsoft.com/office/drawing/2014/main" id="{14B89477-ABA7-9D41-8975-40E8269D7B25}"/>
              </a:ext>
            </a:extLst>
          </p:cNvPr>
          <p:cNvSpPr txBox="1"/>
          <p:nvPr/>
        </p:nvSpPr>
        <p:spPr>
          <a:xfrm>
            <a:off x="25838744" y="13483315"/>
            <a:ext cx="3459601" cy="307777"/>
          </a:xfrm>
          <a:prstGeom prst="rect">
            <a:avLst/>
          </a:prstGeom>
          <a:noFill/>
        </p:spPr>
        <p:txBody>
          <a:bodyPr wrap="none" rtlCol="0">
            <a:spAutoFit/>
          </a:bodyPr>
          <a:lstStyle/>
          <a:p>
            <a:r>
              <a:rPr lang="en-US" altLang="zh-CN" dirty="0"/>
              <a:t>Figure</a:t>
            </a:r>
            <a:r>
              <a:rPr lang="zh-CN" altLang="en-US" dirty="0"/>
              <a:t> </a:t>
            </a:r>
            <a:r>
              <a:rPr lang="en-US" altLang="zh-CN" dirty="0"/>
              <a:t>1:</a:t>
            </a:r>
            <a:r>
              <a:rPr lang="zh-CN" altLang="en-US" dirty="0"/>
              <a:t> </a:t>
            </a:r>
            <a:r>
              <a:rPr lang="en-US" altLang="zh-CN" dirty="0"/>
              <a:t>Object</a:t>
            </a:r>
            <a:r>
              <a:rPr lang="zh-CN" altLang="en-US" dirty="0"/>
              <a:t> </a:t>
            </a:r>
            <a:r>
              <a:rPr lang="en-US" altLang="zh-CN" dirty="0"/>
              <a:t>classes</a:t>
            </a:r>
            <a:r>
              <a:rPr lang="zh-CN" altLang="en-US" dirty="0"/>
              <a:t> </a:t>
            </a:r>
            <a:r>
              <a:rPr lang="en-US" altLang="zh-CN" dirty="0"/>
              <a:t>in</a:t>
            </a:r>
            <a:r>
              <a:rPr lang="zh-CN" altLang="en-US" dirty="0"/>
              <a:t> </a:t>
            </a:r>
            <a:r>
              <a:rPr lang="en-US" altLang="zh-CN" dirty="0" err="1"/>
              <a:t>EndoVis</a:t>
            </a:r>
            <a:r>
              <a:rPr lang="zh-CN" altLang="en-US" dirty="0"/>
              <a:t> </a:t>
            </a:r>
            <a:r>
              <a:rPr lang="en-US" altLang="zh-CN" dirty="0"/>
              <a:t>2018</a:t>
            </a:r>
            <a:endParaRPr lang="en-US" dirty="0"/>
          </a:p>
        </p:txBody>
      </p:sp>
      <p:pic>
        <p:nvPicPr>
          <p:cNvPr id="78" name="Picture 77">
            <a:extLst>
              <a:ext uri="{FF2B5EF4-FFF2-40B4-BE49-F238E27FC236}">
                <a16:creationId xmlns:a16="http://schemas.microsoft.com/office/drawing/2014/main" id="{533F315B-B6FB-834E-ABDA-E5B9C67320A3}"/>
              </a:ext>
            </a:extLst>
          </p:cNvPr>
          <p:cNvPicPr>
            <a:picLocks noChangeAspect="1"/>
          </p:cNvPicPr>
          <p:nvPr/>
        </p:nvPicPr>
        <p:blipFill>
          <a:blip r:embed="rId10"/>
          <a:stretch>
            <a:fillRect/>
          </a:stretch>
        </p:blipFill>
        <p:spPr>
          <a:xfrm>
            <a:off x="26346145" y="10069000"/>
            <a:ext cx="2444801" cy="3419179"/>
          </a:xfrm>
          <a:prstGeom prst="rect">
            <a:avLst/>
          </a:prstGeom>
        </p:spPr>
      </p:pic>
      <p:sp>
        <p:nvSpPr>
          <p:cNvPr id="82" name="TextBox 81">
            <a:extLst>
              <a:ext uri="{FF2B5EF4-FFF2-40B4-BE49-F238E27FC236}">
                <a16:creationId xmlns:a16="http://schemas.microsoft.com/office/drawing/2014/main" id="{BB051F7B-19C1-2D43-B23A-39ACA3258E74}"/>
              </a:ext>
            </a:extLst>
          </p:cNvPr>
          <p:cNvSpPr txBox="1"/>
          <p:nvPr/>
        </p:nvSpPr>
        <p:spPr>
          <a:xfrm>
            <a:off x="2834904" y="19233746"/>
            <a:ext cx="1407758" cy="307777"/>
          </a:xfrm>
          <a:prstGeom prst="rect">
            <a:avLst/>
          </a:prstGeom>
          <a:noFill/>
        </p:spPr>
        <p:txBody>
          <a:bodyPr wrap="none" rtlCol="0">
            <a:spAutoFit/>
          </a:bodyPr>
          <a:lstStyle/>
          <a:p>
            <a:r>
              <a:rPr lang="en-US" altLang="zh-CN" dirty="0"/>
              <a:t>Figure</a:t>
            </a:r>
            <a:r>
              <a:rPr lang="zh-CN" altLang="en-US" dirty="0"/>
              <a:t> </a:t>
            </a:r>
            <a:r>
              <a:rPr lang="en-US" altLang="zh-CN" dirty="0"/>
              <a:t>2:</a:t>
            </a:r>
            <a:r>
              <a:rPr lang="zh-CN" altLang="en-US" dirty="0"/>
              <a:t> </a:t>
            </a:r>
            <a:r>
              <a:rPr lang="en-US" altLang="zh-CN" dirty="0"/>
              <a:t>U-Net</a:t>
            </a:r>
            <a:endParaRPr lang="en-US" dirty="0"/>
          </a:p>
        </p:txBody>
      </p:sp>
      <p:sp>
        <p:nvSpPr>
          <p:cNvPr id="84" name="TextBox 83">
            <a:extLst>
              <a:ext uri="{FF2B5EF4-FFF2-40B4-BE49-F238E27FC236}">
                <a16:creationId xmlns:a16="http://schemas.microsoft.com/office/drawing/2014/main" id="{A221C04F-8DD9-7C4D-BE7D-71E8E80E9CAB}"/>
              </a:ext>
            </a:extLst>
          </p:cNvPr>
          <p:cNvSpPr txBox="1"/>
          <p:nvPr/>
        </p:nvSpPr>
        <p:spPr>
          <a:xfrm>
            <a:off x="7417084" y="19271275"/>
            <a:ext cx="1577676" cy="307777"/>
          </a:xfrm>
          <a:prstGeom prst="rect">
            <a:avLst/>
          </a:prstGeom>
          <a:noFill/>
        </p:spPr>
        <p:txBody>
          <a:bodyPr wrap="none" rtlCol="0">
            <a:spAutoFit/>
          </a:bodyPr>
          <a:lstStyle/>
          <a:p>
            <a:r>
              <a:rPr lang="en-US" altLang="zh-CN" dirty="0"/>
              <a:t>Figure</a:t>
            </a:r>
            <a:r>
              <a:rPr lang="zh-CN" altLang="en-US" dirty="0"/>
              <a:t> </a:t>
            </a:r>
            <a:r>
              <a:rPr lang="en-US" altLang="zh-CN" dirty="0"/>
              <a:t>3:</a:t>
            </a:r>
            <a:r>
              <a:rPr lang="zh-CN" altLang="en-US" dirty="0"/>
              <a:t> </a:t>
            </a:r>
            <a:r>
              <a:rPr lang="en-US" altLang="zh-CN" dirty="0" err="1"/>
              <a:t>AlbuNet</a:t>
            </a:r>
            <a:endParaRPr lang="en-US" dirty="0"/>
          </a:p>
        </p:txBody>
      </p:sp>
      <p:sp>
        <p:nvSpPr>
          <p:cNvPr id="85" name="TextBox 81">
            <a:extLst>
              <a:ext uri="{FF2B5EF4-FFF2-40B4-BE49-F238E27FC236}">
                <a16:creationId xmlns:a16="http://schemas.microsoft.com/office/drawing/2014/main" id="{BB051F7B-19C1-2D43-B23A-39ACA3258E74}"/>
              </a:ext>
            </a:extLst>
          </p:cNvPr>
          <p:cNvSpPr txBox="1"/>
          <p:nvPr/>
        </p:nvSpPr>
        <p:spPr>
          <a:xfrm>
            <a:off x="11553282" y="19306098"/>
            <a:ext cx="1989647"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DeepLabV3+</a:t>
            </a:r>
            <a:endParaRPr lang="en-US" dirty="0"/>
          </a:p>
        </p:txBody>
      </p:sp>
      <p:sp>
        <p:nvSpPr>
          <p:cNvPr id="86" name="TextBox 81">
            <a:extLst>
              <a:ext uri="{FF2B5EF4-FFF2-40B4-BE49-F238E27FC236}">
                <a16:creationId xmlns:a16="http://schemas.microsoft.com/office/drawing/2014/main" id="{C0C25701-63B2-014B-B9EA-759CE786C833}"/>
              </a:ext>
            </a:extLst>
          </p:cNvPr>
          <p:cNvSpPr txBox="1"/>
          <p:nvPr/>
        </p:nvSpPr>
        <p:spPr>
          <a:xfrm>
            <a:off x="20435970" y="21024915"/>
            <a:ext cx="272542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Super-Label</a:t>
            </a:r>
            <a:r>
              <a:rPr lang="zh-CN" altLang="en-US" dirty="0"/>
              <a:t> </a:t>
            </a:r>
            <a:r>
              <a:rPr lang="en-US" altLang="zh-CN" dirty="0"/>
              <a:t>Network+</a:t>
            </a:r>
            <a:endParaRPr lang="en-US" dirty="0"/>
          </a:p>
        </p:txBody>
      </p:sp>
      <p:grpSp>
        <p:nvGrpSpPr>
          <p:cNvPr id="90" name="Group 89">
            <a:extLst>
              <a:ext uri="{FF2B5EF4-FFF2-40B4-BE49-F238E27FC236}">
                <a16:creationId xmlns:a16="http://schemas.microsoft.com/office/drawing/2014/main" id="{691FA363-B64E-8F46-BB8A-173FA963D565}"/>
              </a:ext>
            </a:extLst>
          </p:cNvPr>
          <p:cNvGrpSpPr/>
          <p:nvPr/>
        </p:nvGrpSpPr>
        <p:grpSpPr>
          <a:xfrm>
            <a:off x="16435758" y="26241892"/>
            <a:ext cx="11979717" cy="2610551"/>
            <a:chOff x="16435758" y="26241892"/>
            <a:chExt cx="11979717" cy="2610551"/>
          </a:xfrm>
        </p:grpSpPr>
        <p:grpSp>
          <p:nvGrpSpPr>
            <p:cNvPr id="64" name="Group 63">
              <a:extLst>
                <a:ext uri="{FF2B5EF4-FFF2-40B4-BE49-F238E27FC236}">
                  <a16:creationId xmlns:a16="http://schemas.microsoft.com/office/drawing/2014/main" id="{713A26B0-5292-2740-9BB7-3B8B0DD44311}"/>
                </a:ext>
              </a:extLst>
            </p:cNvPr>
            <p:cNvGrpSpPr/>
            <p:nvPr/>
          </p:nvGrpSpPr>
          <p:grpSpPr>
            <a:xfrm>
              <a:off x="16435758" y="26241892"/>
              <a:ext cx="11979717" cy="2277547"/>
              <a:chOff x="16017092" y="20299384"/>
              <a:chExt cx="12304547" cy="2474902"/>
            </a:xfrm>
          </p:grpSpPr>
          <p:pic>
            <p:nvPicPr>
              <p:cNvPr id="65" name="Picture 64">
                <a:extLst>
                  <a:ext uri="{FF2B5EF4-FFF2-40B4-BE49-F238E27FC236}">
                    <a16:creationId xmlns:a16="http://schemas.microsoft.com/office/drawing/2014/main" id="{5E946954-15E0-0C4E-B2BD-3E23DDCE8DD6}"/>
                  </a:ext>
                </a:extLst>
              </p:cNvPr>
              <p:cNvPicPr>
                <a:picLocks noChangeAspect="1"/>
              </p:cNvPicPr>
              <p:nvPr/>
            </p:nvPicPr>
            <p:blipFill>
              <a:blip r:embed="rId11"/>
              <a:stretch>
                <a:fillRect/>
              </a:stretch>
            </p:blipFill>
            <p:spPr>
              <a:xfrm>
                <a:off x="16017092" y="20307118"/>
                <a:ext cx="3076594" cy="2461275"/>
              </a:xfrm>
              <a:prstGeom prst="rect">
                <a:avLst/>
              </a:prstGeom>
            </p:spPr>
          </p:pic>
          <p:pic>
            <p:nvPicPr>
              <p:cNvPr id="66" name="Picture 65">
                <a:extLst>
                  <a:ext uri="{FF2B5EF4-FFF2-40B4-BE49-F238E27FC236}">
                    <a16:creationId xmlns:a16="http://schemas.microsoft.com/office/drawing/2014/main" id="{B587BAAA-C0B9-774C-AD00-F518C8FB311A}"/>
                  </a:ext>
                </a:extLst>
              </p:cNvPr>
              <p:cNvPicPr>
                <a:picLocks noChangeAspect="1"/>
              </p:cNvPicPr>
              <p:nvPr/>
            </p:nvPicPr>
            <p:blipFill>
              <a:blip r:embed="rId12"/>
              <a:stretch>
                <a:fillRect/>
              </a:stretch>
            </p:blipFill>
            <p:spPr>
              <a:xfrm>
                <a:off x="22170280" y="20299384"/>
                <a:ext cx="3076593" cy="2461275"/>
              </a:xfrm>
              <a:prstGeom prst="rect">
                <a:avLst/>
              </a:prstGeom>
            </p:spPr>
          </p:pic>
          <p:pic>
            <p:nvPicPr>
              <p:cNvPr id="67" name="Picture 66">
                <a:extLst>
                  <a:ext uri="{FF2B5EF4-FFF2-40B4-BE49-F238E27FC236}">
                    <a16:creationId xmlns:a16="http://schemas.microsoft.com/office/drawing/2014/main" id="{DC5F5704-C897-A143-94BE-D11410629C6B}"/>
                  </a:ext>
                </a:extLst>
              </p:cNvPr>
              <p:cNvPicPr>
                <a:picLocks noChangeAspect="1"/>
              </p:cNvPicPr>
              <p:nvPr/>
            </p:nvPicPr>
            <p:blipFill>
              <a:blip r:embed="rId13"/>
              <a:stretch>
                <a:fillRect/>
              </a:stretch>
            </p:blipFill>
            <p:spPr>
              <a:xfrm>
                <a:off x="19093686" y="20313011"/>
                <a:ext cx="3076594" cy="2461275"/>
              </a:xfrm>
              <a:prstGeom prst="rect">
                <a:avLst/>
              </a:prstGeom>
            </p:spPr>
          </p:pic>
          <p:pic>
            <p:nvPicPr>
              <p:cNvPr id="68" name="Picture 67">
                <a:extLst>
                  <a:ext uri="{FF2B5EF4-FFF2-40B4-BE49-F238E27FC236}">
                    <a16:creationId xmlns:a16="http://schemas.microsoft.com/office/drawing/2014/main" id="{8097D48E-CE37-0A42-9769-C197493D7CEF}"/>
                  </a:ext>
                </a:extLst>
              </p:cNvPr>
              <p:cNvPicPr>
                <a:picLocks noChangeAspect="1"/>
              </p:cNvPicPr>
              <p:nvPr/>
            </p:nvPicPr>
            <p:blipFill>
              <a:blip r:embed="rId14"/>
              <a:stretch>
                <a:fillRect/>
              </a:stretch>
            </p:blipFill>
            <p:spPr>
              <a:xfrm>
                <a:off x="25245046" y="20299384"/>
                <a:ext cx="3076593" cy="2461275"/>
              </a:xfrm>
              <a:prstGeom prst="rect">
                <a:avLst/>
              </a:prstGeom>
            </p:spPr>
          </p:pic>
        </p:grpSp>
        <p:sp>
          <p:nvSpPr>
            <p:cNvPr id="81" name="TextBox 80">
              <a:extLst>
                <a:ext uri="{FF2B5EF4-FFF2-40B4-BE49-F238E27FC236}">
                  <a16:creationId xmlns:a16="http://schemas.microsoft.com/office/drawing/2014/main" id="{93A26250-969C-4545-9FB9-592A47458408}"/>
                </a:ext>
              </a:extLst>
            </p:cNvPr>
            <p:cNvSpPr txBox="1"/>
            <p:nvPr/>
          </p:nvSpPr>
          <p:spPr>
            <a:xfrm>
              <a:off x="17732998" y="28508052"/>
              <a:ext cx="402674" cy="307777"/>
            </a:xfrm>
            <a:prstGeom prst="rect">
              <a:avLst/>
            </a:prstGeom>
            <a:noFill/>
          </p:spPr>
          <p:txBody>
            <a:bodyPr wrap="none" rtlCol="0">
              <a:spAutoFit/>
            </a:bodyPr>
            <a:lstStyle/>
            <a:p>
              <a:r>
                <a:rPr lang="en-US" altLang="zh-CN" dirty="0"/>
                <a:t>(a)</a:t>
              </a:r>
              <a:endParaRPr lang="en-US" dirty="0"/>
            </a:p>
          </p:txBody>
        </p:sp>
        <p:sp>
          <p:nvSpPr>
            <p:cNvPr id="87" name="TextBox 86">
              <a:extLst>
                <a:ext uri="{FF2B5EF4-FFF2-40B4-BE49-F238E27FC236}">
                  <a16:creationId xmlns:a16="http://schemas.microsoft.com/office/drawing/2014/main" id="{CEAF6546-7570-474F-9B06-06F60C199894}"/>
                </a:ext>
              </a:extLst>
            </p:cNvPr>
            <p:cNvSpPr txBox="1"/>
            <p:nvPr/>
          </p:nvSpPr>
          <p:spPr>
            <a:xfrm>
              <a:off x="20727482" y="28516452"/>
              <a:ext cx="402674" cy="307777"/>
            </a:xfrm>
            <a:prstGeom prst="rect">
              <a:avLst/>
            </a:prstGeom>
            <a:noFill/>
          </p:spPr>
          <p:txBody>
            <a:bodyPr wrap="none" rtlCol="0">
              <a:spAutoFit/>
            </a:bodyPr>
            <a:lstStyle/>
            <a:p>
              <a:r>
                <a:rPr lang="en-US" altLang="zh-CN" dirty="0"/>
                <a:t>(b)</a:t>
              </a:r>
              <a:endParaRPr lang="en-US" dirty="0"/>
            </a:p>
          </p:txBody>
        </p:sp>
        <p:sp>
          <p:nvSpPr>
            <p:cNvPr id="88" name="TextBox 87">
              <a:extLst>
                <a:ext uri="{FF2B5EF4-FFF2-40B4-BE49-F238E27FC236}">
                  <a16:creationId xmlns:a16="http://schemas.microsoft.com/office/drawing/2014/main" id="{DB055C65-4CE9-7642-93C7-4A2CCA930D81}"/>
                </a:ext>
              </a:extLst>
            </p:cNvPr>
            <p:cNvSpPr txBox="1"/>
            <p:nvPr/>
          </p:nvSpPr>
          <p:spPr>
            <a:xfrm>
              <a:off x="26716451" y="28544666"/>
              <a:ext cx="402674" cy="307777"/>
            </a:xfrm>
            <a:prstGeom prst="rect">
              <a:avLst/>
            </a:prstGeom>
            <a:noFill/>
          </p:spPr>
          <p:txBody>
            <a:bodyPr wrap="none" rtlCol="0">
              <a:spAutoFit/>
            </a:bodyPr>
            <a:lstStyle/>
            <a:p>
              <a:r>
                <a:rPr lang="en-US" altLang="zh-CN" dirty="0"/>
                <a:t>(d)</a:t>
              </a:r>
              <a:endParaRPr lang="en-US" dirty="0"/>
            </a:p>
          </p:txBody>
        </p:sp>
        <p:sp>
          <p:nvSpPr>
            <p:cNvPr id="89" name="TextBox 88">
              <a:extLst>
                <a:ext uri="{FF2B5EF4-FFF2-40B4-BE49-F238E27FC236}">
                  <a16:creationId xmlns:a16="http://schemas.microsoft.com/office/drawing/2014/main" id="{727D9872-690C-564B-97BD-44E66BC2518A}"/>
                </a:ext>
              </a:extLst>
            </p:cNvPr>
            <p:cNvSpPr txBox="1"/>
            <p:nvPr/>
          </p:nvSpPr>
          <p:spPr>
            <a:xfrm>
              <a:off x="23727665" y="28513669"/>
              <a:ext cx="393056" cy="307777"/>
            </a:xfrm>
            <a:prstGeom prst="rect">
              <a:avLst/>
            </a:prstGeom>
            <a:noFill/>
          </p:spPr>
          <p:txBody>
            <a:bodyPr wrap="none" rtlCol="0">
              <a:spAutoFit/>
            </a:bodyPr>
            <a:lstStyle/>
            <a:p>
              <a:r>
                <a:rPr lang="en-US" altLang="zh-CN" dirty="0"/>
                <a:t>(c)</a:t>
              </a:r>
              <a:endParaRPr lang="en-US" dirty="0"/>
            </a:p>
          </p:txBody>
        </p:sp>
      </p:grpSp>
      <p:sp>
        <p:nvSpPr>
          <p:cNvPr id="92" name="TextBox 91">
            <a:extLst>
              <a:ext uri="{FF2B5EF4-FFF2-40B4-BE49-F238E27FC236}">
                <a16:creationId xmlns:a16="http://schemas.microsoft.com/office/drawing/2014/main" id="{041F45DA-108D-024E-8249-1065123BE16B}"/>
              </a:ext>
            </a:extLst>
          </p:cNvPr>
          <p:cNvSpPr txBox="1"/>
          <p:nvPr/>
        </p:nvSpPr>
        <p:spPr>
          <a:xfrm>
            <a:off x="16435758" y="28943551"/>
            <a:ext cx="11979717" cy="523220"/>
          </a:xfrm>
          <a:prstGeom prst="rect">
            <a:avLst/>
          </a:prstGeom>
          <a:noFill/>
        </p:spPr>
        <p:txBody>
          <a:bodyPr wrap="square" rtlCol="0">
            <a:spAutoFit/>
          </a:bodyPr>
          <a:lstStyle/>
          <a:p>
            <a:r>
              <a:rPr lang="en-US" altLang="zh-CN" dirty="0"/>
              <a:t>Figure</a:t>
            </a:r>
            <a:r>
              <a:rPr lang="zh-CN" altLang="en-US" dirty="0"/>
              <a:t> </a:t>
            </a:r>
            <a:r>
              <a:rPr lang="en-US" altLang="zh-CN" dirty="0"/>
              <a:t>6:</a:t>
            </a:r>
            <a:r>
              <a:rPr lang="zh-CN" altLang="en-US" dirty="0"/>
              <a:t> </a:t>
            </a:r>
            <a:r>
              <a:rPr lang="en-US" altLang="zh-CN" dirty="0"/>
              <a:t>Example</a:t>
            </a:r>
            <a:r>
              <a:rPr lang="zh-CN" altLang="en-US" dirty="0"/>
              <a:t> </a:t>
            </a:r>
            <a:r>
              <a:rPr lang="en-US" altLang="zh-CN" dirty="0"/>
              <a:t>images</a:t>
            </a:r>
            <a:r>
              <a:rPr lang="zh-CN" altLang="en-US" dirty="0"/>
              <a:t> </a:t>
            </a:r>
            <a:r>
              <a:rPr lang="en-US" altLang="zh-CN" dirty="0"/>
              <a:t>from</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set</a:t>
            </a:r>
            <a:r>
              <a:rPr lang="zh-CN" altLang="en-US" dirty="0"/>
              <a:t> </a:t>
            </a:r>
            <a:r>
              <a:rPr lang="en-US" altLang="zh-CN" dirty="0"/>
              <a:t>with</a:t>
            </a:r>
            <a:r>
              <a:rPr lang="zh-CN" altLang="en-US" dirty="0"/>
              <a:t> </a:t>
            </a:r>
            <a:r>
              <a:rPr lang="en-US" altLang="zh-CN" dirty="0"/>
              <a:t>objects</a:t>
            </a:r>
            <a:r>
              <a:rPr lang="zh-CN" altLang="en-US" dirty="0"/>
              <a:t> </a:t>
            </a:r>
            <a:r>
              <a:rPr lang="en-US" altLang="zh-CN" dirty="0"/>
              <a:t>of</a:t>
            </a:r>
            <a:r>
              <a:rPr lang="zh-CN" altLang="en-US" dirty="0"/>
              <a:t> </a:t>
            </a:r>
            <a:r>
              <a:rPr lang="en-US" altLang="zh-CN" dirty="0"/>
              <a:t>interest</a:t>
            </a:r>
            <a:r>
              <a:rPr lang="zh-CN" altLang="en-US" dirty="0"/>
              <a:t> </a:t>
            </a:r>
            <a:r>
              <a:rPr lang="en-US" altLang="zh-CN" dirty="0"/>
              <a:t>enclosed</a:t>
            </a:r>
            <a:r>
              <a:rPr lang="zh-CN" altLang="en-US" dirty="0"/>
              <a:t> </a:t>
            </a:r>
            <a:r>
              <a:rPr lang="en-US" altLang="zh-CN" dirty="0"/>
              <a:t>in</a:t>
            </a:r>
            <a:r>
              <a:rPr lang="zh-CN" altLang="en-US" dirty="0"/>
              <a:t> </a:t>
            </a:r>
            <a:r>
              <a:rPr lang="en-US" altLang="zh-CN" dirty="0"/>
              <a:t>blue</a:t>
            </a:r>
            <a:r>
              <a:rPr lang="zh-CN" altLang="en-US" dirty="0"/>
              <a:t> </a:t>
            </a:r>
            <a:r>
              <a:rPr lang="en-US" altLang="zh-CN" dirty="0"/>
              <a:t>rectangles.</a:t>
            </a:r>
            <a:r>
              <a:rPr lang="zh-CN" altLang="en-US" dirty="0"/>
              <a:t> </a:t>
            </a:r>
            <a:r>
              <a:rPr lang="en-US" altLang="zh-CN" dirty="0"/>
              <a:t>(a)(b)</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images</a:t>
            </a:r>
            <a:r>
              <a:rPr lang="zh-CN" altLang="en-US" dirty="0"/>
              <a:t> </a:t>
            </a:r>
            <a:r>
              <a:rPr lang="en-US" altLang="zh-CN" dirty="0"/>
              <a:t>of</a:t>
            </a:r>
            <a:r>
              <a:rPr lang="zh-CN" altLang="en-US" dirty="0"/>
              <a:t> </a:t>
            </a:r>
            <a:r>
              <a:rPr lang="en-US" altLang="zh-CN" dirty="0"/>
              <a:t>the</a:t>
            </a:r>
            <a:r>
              <a:rPr lang="zh-CN" altLang="en-US" dirty="0"/>
              <a:t> </a:t>
            </a:r>
            <a:r>
              <a:rPr lang="en-US" altLang="zh-CN" dirty="0"/>
              <a:t>suction</a:t>
            </a:r>
            <a:r>
              <a:rPr lang="zh-CN" altLang="en-US" dirty="0"/>
              <a:t> </a:t>
            </a:r>
            <a:r>
              <a:rPr lang="en-US" altLang="zh-CN" dirty="0"/>
              <a:t>tool,</a:t>
            </a:r>
            <a:r>
              <a:rPr lang="zh-CN" altLang="en-US" dirty="0"/>
              <a:t> </a:t>
            </a:r>
            <a:r>
              <a:rPr lang="en-US" altLang="zh-CN" dirty="0"/>
              <a:t>(c)(d)</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a:t>
            </a:r>
            <a:r>
              <a:rPr lang="zh-CN" altLang="en-US" dirty="0"/>
              <a:t> </a:t>
            </a:r>
            <a:r>
              <a:rPr lang="en-US" altLang="zh-CN" dirty="0"/>
              <a:t>of</a:t>
            </a:r>
            <a:r>
              <a:rPr lang="zh-CN" altLang="en-US" dirty="0"/>
              <a:t> </a:t>
            </a:r>
            <a:r>
              <a:rPr lang="en-US" altLang="zh-CN" dirty="0"/>
              <a:t>the</a:t>
            </a:r>
            <a:r>
              <a:rPr lang="zh-CN" altLang="en-US" dirty="0"/>
              <a:t> </a:t>
            </a:r>
            <a:r>
              <a:rPr lang="en-US" altLang="zh-CN" dirty="0"/>
              <a:t>ultrasound</a:t>
            </a:r>
            <a:r>
              <a:rPr lang="zh-CN" altLang="en-US" dirty="0"/>
              <a:t> </a:t>
            </a:r>
            <a:r>
              <a:rPr lang="en-US" altLang="zh-CN" dirty="0"/>
              <a:t>probe</a:t>
            </a:r>
            <a:r>
              <a:rPr lang="zh-CN" altLang="en-US" dirty="0"/>
              <a:t> </a:t>
            </a:r>
            <a:endParaRPr lang="en-US" dirty="0"/>
          </a:p>
        </p:txBody>
      </p:sp>
      <p:grpSp>
        <p:nvGrpSpPr>
          <p:cNvPr id="100" name="Group 99">
            <a:extLst>
              <a:ext uri="{FF2B5EF4-FFF2-40B4-BE49-F238E27FC236}">
                <a16:creationId xmlns:a16="http://schemas.microsoft.com/office/drawing/2014/main" id="{6E924D1B-4DEF-8740-95C5-5E6819D02B1F}"/>
              </a:ext>
            </a:extLst>
          </p:cNvPr>
          <p:cNvGrpSpPr/>
          <p:nvPr/>
        </p:nvGrpSpPr>
        <p:grpSpPr>
          <a:xfrm>
            <a:off x="1063963" y="29062510"/>
            <a:ext cx="12615972" cy="3350496"/>
            <a:chOff x="1427225" y="30257121"/>
            <a:chExt cx="12615972" cy="3350496"/>
          </a:xfrm>
        </p:grpSpPr>
        <p:grpSp>
          <p:nvGrpSpPr>
            <p:cNvPr id="76" name="Group 75">
              <a:extLst>
                <a:ext uri="{FF2B5EF4-FFF2-40B4-BE49-F238E27FC236}">
                  <a16:creationId xmlns:a16="http://schemas.microsoft.com/office/drawing/2014/main" id="{6A5B4CAA-74C6-A846-BC1D-32EAF0AA8B9A}"/>
                </a:ext>
              </a:extLst>
            </p:cNvPr>
            <p:cNvGrpSpPr/>
            <p:nvPr/>
          </p:nvGrpSpPr>
          <p:grpSpPr>
            <a:xfrm>
              <a:off x="1474771" y="30257121"/>
              <a:ext cx="12568426" cy="2345784"/>
              <a:chOff x="671716" y="31043816"/>
              <a:chExt cx="13885693" cy="2866336"/>
            </a:xfrm>
          </p:grpSpPr>
          <p:pic>
            <p:nvPicPr>
              <p:cNvPr id="69" name="Picture 68">
                <a:extLst>
                  <a:ext uri="{FF2B5EF4-FFF2-40B4-BE49-F238E27FC236}">
                    <a16:creationId xmlns:a16="http://schemas.microsoft.com/office/drawing/2014/main" id="{5A2545BA-ECD6-1145-ACD1-72459E3AF985}"/>
                  </a:ext>
                </a:extLst>
              </p:cNvPr>
              <p:cNvPicPr>
                <a:picLocks noChangeAspect="1"/>
              </p:cNvPicPr>
              <p:nvPr/>
            </p:nvPicPr>
            <p:blipFill>
              <a:blip r:embed="rId15"/>
              <a:stretch>
                <a:fillRect/>
              </a:stretch>
            </p:blipFill>
            <p:spPr>
              <a:xfrm>
                <a:off x="4176999" y="31043816"/>
                <a:ext cx="3582919" cy="2866336"/>
              </a:xfrm>
              <a:prstGeom prst="rect">
                <a:avLst/>
              </a:prstGeom>
            </p:spPr>
          </p:pic>
          <p:pic>
            <p:nvPicPr>
              <p:cNvPr id="71" name="Picture 70">
                <a:extLst>
                  <a:ext uri="{FF2B5EF4-FFF2-40B4-BE49-F238E27FC236}">
                    <a16:creationId xmlns:a16="http://schemas.microsoft.com/office/drawing/2014/main" id="{263F0E82-AC39-A84B-97E7-F982499758F4}"/>
                  </a:ext>
                </a:extLst>
              </p:cNvPr>
              <p:cNvPicPr>
                <a:picLocks noChangeAspect="1"/>
              </p:cNvPicPr>
              <p:nvPr/>
            </p:nvPicPr>
            <p:blipFill>
              <a:blip r:embed="rId16"/>
              <a:stretch>
                <a:fillRect/>
              </a:stretch>
            </p:blipFill>
            <p:spPr>
              <a:xfrm>
                <a:off x="671716" y="31043816"/>
                <a:ext cx="3582917" cy="2866334"/>
              </a:xfrm>
              <a:prstGeom prst="rect">
                <a:avLst/>
              </a:prstGeom>
            </p:spPr>
          </p:pic>
          <p:pic>
            <p:nvPicPr>
              <p:cNvPr id="73" name="Picture 72">
                <a:extLst>
                  <a:ext uri="{FF2B5EF4-FFF2-40B4-BE49-F238E27FC236}">
                    <a16:creationId xmlns:a16="http://schemas.microsoft.com/office/drawing/2014/main" id="{B36D23CA-66D2-3446-B5EB-3D0578DDA10D}"/>
                  </a:ext>
                </a:extLst>
              </p:cNvPr>
              <p:cNvPicPr>
                <a:picLocks noChangeAspect="1"/>
              </p:cNvPicPr>
              <p:nvPr/>
            </p:nvPicPr>
            <p:blipFill>
              <a:blip r:embed="rId17"/>
              <a:stretch>
                <a:fillRect/>
              </a:stretch>
            </p:blipFill>
            <p:spPr>
              <a:xfrm>
                <a:off x="11102632" y="31086281"/>
                <a:ext cx="3454777" cy="2763821"/>
              </a:xfrm>
              <a:prstGeom prst="rect">
                <a:avLst/>
              </a:prstGeom>
            </p:spPr>
          </p:pic>
          <p:pic>
            <p:nvPicPr>
              <p:cNvPr id="75" name="Picture 74">
                <a:extLst>
                  <a:ext uri="{FF2B5EF4-FFF2-40B4-BE49-F238E27FC236}">
                    <a16:creationId xmlns:a16="http://schemas.microsoft.com/office/drawing/2014/main" id="{CCC26F67-8E70-A347-9105-CB78B28438B2}"/>
                  </a:ext>
                </a:extLst>
              </p:cNvPr>
              <p:cNvPicPr>
                <a:picLocks noChangeAspect="1"/>
              </p:cNvPicPr>
              <p:nvPr/>
            </p:nvPicPr>
            <p:blipFill>
              <a:blip r:embed="rId18"/>
              <a:stretch>
                <a:fillRect/>
              </a:stretch>
            </p:blipFill>
            <p:spPr>
              <a:xfrm>
                <a:off x="7673464" y="31086282"/>
                <a:ext cx="3477565" cy="2782052"/>
              </a:xfrm>
              <a:prstGeom prst="rect">
                <a:avLst/>
              </a:prstGeom>
            </p:spPr>
          </p:pic>
        </p:grpSp>
        <p:sp>
          <p:nvSpPr>
            <p:cNvPr id="91" name="TextBox 90">
              <a:extLst>
                <a:ext uri="{FF2B5EF4-FFF2-40B4-BE49-F238E27FC236}">
                  <a16:creationId xmlns:a16="http://schemas.microsoft.com/office/drawing/2014/main" id="{68021261-7190-A74B-814F-4E1ED8E5F3D1}"/>
                </a:ext>
              </a:extLst>
            </p:cNvPr>
            <p:cNvSpPr txBox="1"/>
            <p:nvPr/>
          </p:nvSpPr>
          <p:spPr>
            <a:xfrm>
              <a:off x="2928195" y="32767406"/>
              <a:ext cx="402674" cy="307777"/>
            </a:xfrm>
            <a:prstGeom prst="rect">
              <a:avLst/>
            </a:prstGeom>
            <a:noFill/>
          </p:spPr>
          <p:txBody>
            <a:bodyPr wrap="none" rtlCol="0">
              <a:spAutoFit/>
            </a:bodyPr>
            <a:lstStyle/>
            <a:p>
              <a:r>
                <a:rPr lang="en-US" altLang="zh-CN" dirty="0"/>
                <a:t>(a)</a:t>
              </a:r>
              <a:endParaRPr lang="en-US" dirty="0"/>
            </a:p>
          </p:txBody>
        </p:sp>
        <p:sp>
          <p:nvSpPr>
            <p:cNvPr id="95" name="TextBox 94">
              <a:extLst>
                <a:ext uri="{FF2B5EF4-FFF2-40B4-BE49-F238E27FC236}">
                  <a16:creationId xmlns:a16="http://schemas.microsoft.com/office/drawing/2014/main" id="{2B90DE7E-94CF-2843-B1C6-B368D2A8D701}"/>
                </a:ext>
              </a:extLst>
            </p:cNvPr>
            <p:cNvSpPr txBox="1"/>
            <p:nvPr/>
          </p:nvSpPr>
          <p:spPr>
            <a:xfrm>
              <a:off x="6104718" y="32772014"/>
              <a:ext cx="402674" cy="307777"/>
            </a:xfrm>
            <a:prstGeom prst="rect">
              <a:avLst/>
            </a:prstGeom>
            <a:noFill/>
          </p:spPr>
          <p:txBody>
            <a:bodyPr wrap="none" rtlCol="0">
              <a:spAutoFit/>
            </a:bodyPr>
            <a:lstStyle/>
            <a:p>
              <a:r>
                <a:rPr lang="en-US" altLang="zh-CN" dirty="0"/>
                <a:t>(b)</a:t>
              </a:r>
              <a:endParaRPr lang="en-US" dirty="0"/>
            </a:p>
          </p:txBody>
        </p:sp>
        <p:sp>
          <p:nvSpPr>
            <p:cNvPr id="96" name="TextBox 90">
              <a:extLst>
                <a:ext uri="{FF2B5EF4-FFF2-40B4-BE49-F238E27FC236}">
                  <a16:creationId xmlns:a16="http://schemas.microsoft.com/office/drawing/2014/main" id="{68021261-7190-A74B-814F-4E1ED8E5F3D1}"/>
                </a:ext>
              </a:extLst>
            </p:cNvPr>
            <p:cNvSpPr txBox="1"/>
            <p:nvPr/>
          </p:nvSpPr>
          <p:spPr>
            <a:xfrm>
              <a:off x="9214741" y="32767406"/>
              <a:ext cx="39305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(c)</a:t>
              </a:r>
              <a:endParaRPr lang="en-US" dirty="0"/>
            </a:p>
          </p:txBody>
        </p:sp>
        <p:sp>
          <p:nvSpPr>
            <p:cNvPr id="97" name="TextBox 90">
              <a:extLst>
                <a:ext uri="{FF2B5EF4-FFF2-40B4-BE49-F238E27FC236}">
                  <a16:creationId xmlns:a16="http://schemas.microsoft.com/office/drawing/2014/main" id="{F1877B2F-E698-E144-A623-E9EBB00692CA}"/>
                </a:ext>
              </a:extLst>
            </p:cNvPr>
            <p:cNvSpPr txBox="1"/>
            <p:nvPr/>
          </p:nvSpPr>
          <p:spPr>
            <a:xfrm>
              <a:off x="12317864" y="32767406"/>
              <a:ext cx="40267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(d)</a:t>
              </a:r>
              <a:endParaRPr lang="en-US" dirty="0"/>
            </a:p>
          </p:txBody>
        </p:sp>
        <p:sp>
          <p:nvSpPr>
            <p:cNvPr id="99" name="TextBox 98">
              <a:extLst>
                <a:ext uri="{FF2B5EF4-FFF2-40B4-BE49-F238E27FC236}">
                  <a16:creationId xmlns:a16="http://schemas.microsoft.com/office/drawing/2014/main" id="{99475528-0202-EA49-8292-5F4E1DFF31C4}"/>
                </a:ext>
              </a:extLst>
            </p:cNvPr>
            <p:cNvSpPr txBox="1"/>
            <p:nvPr/>
          </p:nvSpPr>
          <p:spPr>
            <a:xfrm>
              <a:off x="1427225" y="33084397"/>
              <a:ext cx="12615972" cy="523220"/>
            </a:xfrm>
            <a:prstGeom prst="rect">
              <a:avLst/>
            </a:prstGeom>
            <a:noFill/>
          </p:spPr>
          <p:txBody>
            <a:bodyPr wrap="square" rtlCol="0">
              <a:spAutoFit/>
            </a:bodyPr>
            <a:lstStyle/>
            <a:p>
              <a:r>
                <a:rPr lang="en-US" altLang="zh-CN" dirty="0"/>
                <a:t>Figure</a:t>
              </a:r>
              <a:r>
                <a:rPr lang="zh-CN" altLang="en-US" dirty="0"/>
                <a:t> </a:t>
              </a:r>
              <a:r>
                <a:rPr lang="en-US" altLang="zh-CN" dirty="0"/>
                <a:t>7:</a:t>
              </a:r>
              <a:r>
                <a:rPr lang="zh-CN" altLang="en-US" dirty="0"/>
                <a:t> </a:t>
              </a:r>
              <a:r>
                <a:rPr lang="en-US" altLang="zh-CN" dirty="0"/>
                <a:t>Example outputs with and without Super-Label. (a)(b) Input and label images, (c) output from models without </a:t>
              </a:r>
              <a:r>
                <a:rPr lang="en-US" altLang="zh-CN" i="1" dirty="0"/>
                <a:t>Super-Label</a:t>
              </a:r>
              <a:r>
                <a:rPr lang="zh-CN" altLang="en-US" dirty="0"/>
                <a:t> </a:t>
              </a:r>
              <a:r>
                <a:rPr lang="en-US" altLang="zh-CN" dirty="0"/>
                <a:t>(d) output from models with </a:t>
              </a:r>
              <a:r>
                <a:rPr lang="en-US" altLang="zh-CN" i="1" dirty="0"/>
                <a:t>Super-Label.</a:t>
              </a:r>
              <a:endParaRPr lang="en-US" i="1" dirty="0"/>
            </a:p>
          </p:txBody>
        </p:sp>
      </p:grpSp>
    </p:spTree>
    <p:extLst>
      <p:ext uri="{BB962C8B-B14F-4D97-AF65-F5344CB8AC3E}">
        <p14:creationId xmlns:p14="http://schemas.microsoft.com/office/powerpoint/2010/main" val="2679055090"/>
      </p:ext>
    </p:extLst>
  </p:cSld>
  <p:clrMapOvr>
    <a:masterClrMapping/>
  </p:clrMapOvr>
</p:sld>
</file>

<file path=ppt/theme/theme1.xml><?xml version="1.0" encoding="utf-8"?>
<a:theme xmlns:a="http://schemas.openxmlformats.org/drawingml/2006/main" name="camp-tum-jhu-poste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818</TotalTime>
  <Words>1030</Words>
  <Application>Microsoft Macintosh PowerPoint</Application>
  <PresentationFormat>Custom</PresentationFormat>
  <Paragraphs>80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Cambria Math</vt:lpstr>
      <vt:lpstr>Arial</vt:lpstr>
      <vt:lpstr>camp-tum-jhu-poster</vt:lpstr>
      <vt:lpstr>Semantics Segmentation for Surgical Scenes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Viewpoint-invariant Anatomical Landmark Detection for Pelvic Trauma Surgery</dc:title>
  <dc:creator>Nico</dc:creator>
  <cp:lastModifiedBy>Mingyi Zheng</cp:lastModifiedBy>
  <cp:revision>105</cp:revision>
  <dcterms:modified xsi:type="dcterms:W3CDTF">2019-05-15T19:36:54Z</dcterms:modified>
</cp:coreProperties>
</file>